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31"/>
  </p:notesMasterIdLst>
  <p:handoutMasterIdLst>
    <p:handoutMasterId r:id="rId32"/>
  </p:handoutMasterIdLst>
  <p:sldIdLst>
    <p:sldId id="347" r:id="rId2"/>
    <p:sldId id="366" r:id="rId3"/>
    <p:sldId id="367" r:id="rId4"/>
    <p:sldId id="368" r:id="rId5"/>
    <p:sldId id="369" r:id="rId6"/>
    <p:sldId id="370" r:id="rId7"/>
    <p:sldId id="371" r:id="rId8"/>
    <p:sldId id="372" r:id="rId9"/>
    <p:sldId id="373" r:id="rId10"/>
    <p:sldId id="374" r:id="rId11"/>
    <p:sldId id="375" r:id="rId12"/>
    <p:sldId id="376" r:id="rId13"/>
    <p:sldId id="377" r:id="rId14"/>
    <p:sldId id="378" r:id="rId15"/>
    <p:sldId id="379" r:id="rId16"/>
    <p:sldId id="380" r:id="rId17"/>
    <p:sldId id="381" r:id="rId18"/>
    <p:sldId id="382" r:id="rId19"/>
    <p:sldId id="383" r:id="rId20"/>
    <p:sldId id="384" r:id="rId21"/>
    <p:sldId id="385" r:id="rId22"/>
    <p:sldId id="386" r:id="rId23"/>
    <p:sldId id="387" r:id="rId24"/>
    <p:sldId id="388" r:id="rId25"/>
    <p:sldId id="389" r:id="rId26"/>
    <p:sldId id="390" r:id="rId27"/>
    <p:sldId id="391" r:id="rId28"/>
    <p:sldId id="392" r:id="rId29"/>
    <p:sldId id="393"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7" autoAdjust="0"/>
    <p:restoredTop sz="86400" autoAdjust="0"/>
  </p:normalViewPr>
  <p:slideViewPr>
    <p:cSldViewPr>
      <p:cViewPr varScale="1">
        <p:scale>
          <a:sx n="62" d="100"/>
          <a:sy n="62" d="100"/>
        </p:scale>
        <p:origin x="1420" y="44"/>
      </p:cViewPr>
      <p:guideLst>
        <p:guide orient="horz" pos="2160"/>
        <p:guide pos="2880"/>
      </p:guideLst>
    </p:cSldViewPr>
  </p:slideViewPr>
  <p:outlineViewPr>
    <p:cViewPr>
      <p:scale>
        <a:sx n="33" d="100"/>
        <a:sy n="33" d="100"/>
      </p:scale>
      <p:origin x="0" y="288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11/14/2018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304800" y="2971800"/>
            <a:ext cx="2057400" cy="9906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2743200" y="3048000"/>
            <a:ext cx="1371600" cy="990600"/>
          </a:xfrm>
        </p:spPr>
        <p:txBody>
          <a:bodyPr/>
          <a:lstStyle/>
          <a:p>
            <a:endParaRPr lang="en-US" dirty="0"/>
          </a:p>
        </p:txBody>
      </p:sp>
      <p:sp>
        <p:nvSpPr>
          <p:cNvPr id="7" name="Picture Placeholder 6"/>
          <p:cNvSpPr>
            <a:spLocks noGrp="1"/>
          </p:cNvSpPr>
          <p:nvPr>
            <p:ph type="pic" sz="quarter" idx="14"/>
          </p:nvPr>
        </p:nvSpPr>
        <p:spPr>
          <a:xfrm>
            <a:off x="4546600" y="3124200"/>
            <a:ext cx="1092200" cy="990600"/>
          </a:xfrm>
        </p:spPr>
        <p:txBody>
          <a:bodyPr/>
          <a:lstStyle/>
          <a:p>
            <a:endParaRPr lang="en-US"/>
          </a:p>
        </p:txBody>
      </p:sp>
      <p:sp>
        <p:nvSpPr>
          <p:cNvPr id="9" name="Table Placeholder 8"/>
          <p:cNvSpPr>
            <a:spLocks noGrp="1"/>
          </p:cNvSpPr>
          <p:nvPr>
            <p:ph type="tbl" sz="quarter" idx="15"/>
          </p:nvPr>
        </p:nvSpPr>
        <p:spPr>
          <a:xfrm>
            <a:off x="7772400" y="3200400"/>
            <a:ext cx="838200" cy="1295400"/>
          </a:xfrm>
        </p:spPr>
        <p:txBody>
          <a:bodyPr/>
          <a:lstStyle/>
          <a:p>
            <a:endParaRPr lang="en-US" dirty="0"/>
          </a:p>
        </p:txBody>
      </p:sp>
      <p:sp>
        <p:nvSpPr>
          <p:cNvPr id="14" name="Picture Placeholder 13"/>
          <p:cNvSpPr>
            <a:spLocks noGrp="1"/>
          </p:cNvSpPr>
          <p:nvPr>
            <p:ph type="pic" sz="quarter" idx="16"/>
          </p:nvPr>
        </p:nvSpPr>
        <p:spPr>
          <a:xfrm>
            <a:off x="5943600" y="3200400"/>
            <a:ext cx="1371600" cy="990600"/>
          </a:xfrm>
        </p:spPr>
        <p:txBody>
          <a:bodyPr/>
          <a:lstStyle/>
          <a:p>
            <a:endParaRPr lang="en-US"/>
          </a:p>
        </p:txBody>
      </p:sp>
      <p:sp>
        <p:nvSpPr>
          <p:cNvPr id="8" name="Content Placeholder 7"/>
          <p:cNvSpPr>
            <a:spLocks noGrp="1"/>
          </p:cNvSpPr>
          <p:nvPr>
            <p:ph sz="quarter" idx="17"/>
          </p:nvPr>
        </p:nvSpPr>
        <p:spPr>
          <a:xfrm>
            <a:off x="4114800" y="4114800"/>
            <a:ext cx="3429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0255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8_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304800" y="2971800"/>
            <a:ext cx="2057400" cy="9906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2743200" y="3048000"/>
            <a:ext cx="1371600" cy="990600"/>
          </a:xfrm>
        </p:spPr>
        <p:txBody>
          <a:bodyPr/>
          <a:lstStyle/>
          <a:p>
            <a:endParaRPr lang="en-US" dirty="0"/>
          </a:p>
        </p:txBody>
      </p:sp>
      <p:sp>
        <p:nvSpPr>
          <p:cNvPr id="7" name="Picture Placeholder 6"/>
          <p:cNvSpPr>
            <a:spLocks noGrp="1"/>
          </p:cNvSpPr>
          <p:nvPr>
            <p:ph type="pic" sz="quarter" idx="14"/>
          </p:nvPr>
        </p:nvSpPr>
        <p:spPr>
          <a:xfrm>
            <a:off x="4546600" y="3124200"/>
            <a:ext cx="1092200" cy="990600"/>
          </a:xfrm>
        </p:spPr>
        <p:txBody>
          <a:bodyPr/>
          <a:lstStyle/>
          <a:p>
            <a:endParaRPr lang="en-US"/>
          </a:p>
        </p:txBody>
      </p:sp>
      <p:sp>
        <p:nvSpPr>
          <p:cNvPr id="9" name="Table Placeholder 8"/>
          <p:cNvSpPr>
            <a:spLocks noGrp="1"/>
          </p:cNvSpPr>
          <p:nvPr>
            <p:ph type="tbl" sz="quarter" idx="15"/>
          </p:nvPr>
        </p:nvSpPr>
        <p:spPr>
          <a:xfrm>
            <a:off x="7772400" y="3200400"/>
            <a:ext cx="838200" cy="1295400"/>
          </a:xfrm>
        </p:spPr>
        <p:txBody>
          <a:bodyPr/>
          <a:lstStyle/>
          <a:p>
            <a:endParaRPr lang="en-US" dirty="0"/>
          </a:p>
        </p:txBody>
      </p:sp>
      <p:sp>
        <p:nvSpPr>
          <p:cNvPr id="14" name="Picture Placeholder 13"/>
          <p:cNvSpPr>
            <a:spLocks noGrp="1"/>
          </p:cNvSpPr>
          <p:nvPr>
            <p:ph type="pic" sz="quarter" idx="16"/>
          </p:nvPr>
        </p:nvSpPr>
        <p:spPr>
          <a:xfrm>
            <a:off x="5943600" y="3200400"/>
            <a:ext cx="1371600" cy="990600"/>
          </a:xfrm>
        </p:spPr>
        <p:txBody>
          <a:bodyPr/>
          <a:lstStyle/>
          <a:p>
            <a:endParaRPr lang="en-US"/>
          </a:p>
        </p:txBody>
      </p:sp>
      <p:sp>
        <p:nvSpPr>
          <p:cNvPr id="8" name="Content Placeholder 7"/>
          <p:cNvSpPr>
            <a:spLocks noGrp="1"/>
          </p:cNvSpPr>
          <p:nvPr>
            <p:ph sz="quarter" idx="17"/>
          </p:nvPr>
        </p:nvSpPr>
        <p:spPr>
          <a:xfrm>
            <a:off x="4114800" y="4114800"/>
            <a:ext cx="3429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0255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304800" y="2971800"/>
            <a:ext cx="2057400" cy="9906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2743200" y="3048000"/>
            <a:ext cx="1371600" cy="990600"/>
          </a:xfrm>
        </p:spPr>
        <p:txBody>
          <a:bodyPr/>
          <a:lstStyle/>
          <a:p>
            <a:endParaRPr lang="en-US" dirty="0"/>
          </a:p>
        </p:txBody>
      </p:sp>
      <p:sp>
        <p:nvSpPr>
          <p:cNvPr id="7" name="Picture Placeholder 6"/>
          <p:cNvSpPr>
            <a:spLocks noGrp="1"/>
          </p:cNvSpPr>
          <p:nvPr>
            <p:ph type="pic" sz="quarter" idx="14"/>
          </p:nvPr>
        </p:nvSpPr>
        <p:spPr>
          <a:xfrm>
            <a:off x="4546600" y="3124200"/>
            <a:ext cx="1092200" cy="990600"/>
          </a:xfrm>
        </p:spPr>
        <p:txBody>
          <a:bodyPr/>
          <a:lstStyle/>
          <a:p>
            <a:endParaRPr lang="en-US"/>
          </a:p>
        </p:txBody>
      </p:sp>
      <p:sp>
        <p:nvSpPr>
          <p:cNvPr id="9" name="Table Placeholder 8"/>
          <p:cNvSpPr>
            <a:spLocks noGrp="1"/>
          </p:cNvSpPr>
          <p:nvPr>
            <p:ph type="tbl" sz="quarter" idx="15"/>
          </p:nvPr>
        </p:nvSpPr>
        <p:spPr>
          <a:xfrm>
            <a:off x="7772400" y="3200400"/>
            <a:ext cx="838200" cy="1295400"/>
          </a:xfrm>
        </p:spPr>
        <p:txBody>
          <a:bodyPr/>
          <a:lstStyle/>
          <a:p>
            <a:endParaRPr lang="en-US" dirty="0"/>
          </a:p>
        </p:txBody>
      </p:sp>
      <p:sp>
        <p:nvSpPr>
          <p:cNvPr id="14" name="Picture Placeholder 13"/>
          <p:cNvSpPr>
            <a:spLocks noGrp="1"/>
          </p:cNvSpPr>
          <p:nvPr>
            <p:ph type="pic" sz="quarter" idx="16"/>
          </p:nvPr>
        </p:nvSpPr>
        <p:spPr>
          <a:xfrm>
            <a:off x="5943600" y="3200400"/>
            <a:ext cx="1371600" cy="990600"/>
          </a:xfrm>
        </p:spPr>
        <p:txBody>
          <a:bodyPr/>
          <a:lstStyle/>
          <a:p>
            <a:endParaRPr lang="en-US"/>
          </a:p>
        </p:txBody>
      </p:sp>
      <p:sp>
        <p:nvSpPr>
          <p:cNvPr id="8" name="Content Placeholder 7"/>
          <p:cNvSpPr>
            <a:spLocks noGrp="1"/>
          </p:cNvSpPr>
          <p:nvPr>
            <p:ph sz="quarter" idx="17"/>
          </p:nvPr>
        </p:nvSpPr>
        <p:spPr>
          <a:xfrm>
            <a:off x="4114800" y="4114800"/>
            <a:ext cx="3429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0255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_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304800" y="2971800"/>
            <a:ext cx="2057400" cy="9906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2743200" y="3048000"/>
            <a:ext cx="1371600" cy="990600"/>
          </a:xfrm>
        </p:spPr>
        <p:txBody>
          <a:bodyPr/>
          <a:lstStyle/>
          <a:p>
            <a:endParaRPr lang="en-US" dirty="0"/>
          </a:p>
        </p:txBody>
      </p:sp>
      <p:sp>
        <p:nvSpPr>
          <p:cNvPr id="7" name="Picture Placeholder 6"/>
          <p:cNvSpPr>
            <a:spLocks noGrp="1"/>
          </p:cNvSpPr>
          <p:nvPr>
            <p:ph type="pic" sz="quarter" idx="14"/>
          </p:nvPr>
        </p:nvSpPr>
        <p:spPr>
          <a:xfrm>
            <a:off x="4546600" y="3124200"/>
            <a:ext cx="1092200" cy="990600"/>
          </a:xfrm>
        </p:spPr>
        <p:txBody>
          <a:bodyPr/>
          <a:lstStyle/>
          <a:p>
            <a:endParaRPr lang="en-US"/>
          </a:p>
        </p:txBody>
      </p:sp>
      <p:sp>
        <p:nvSpPr>
          <p:cNvPr id="9" name="Table Placeholder 8"/>
          <p:cNvSpPr>
            <a:spLocks noGrp="1"/>
          </p:cNvSpPr>
          <p:nvPr>
            <p:ph type="tbl" sz="quarter" idx="15"/>
          </p:nvPr>
        </p:nvSpPr>
        <p:spPr>
          <a:xfrm>
            <a:off x="7772400" y="3200400"/>
            <a:ext cx="838200" cy="1295400"/>
          </a:xfrm>
        </p:spPr>
        <p:txBody>
          <a:bodyPr/>
          <a:lstStyle/>
          <a:p>
            <a:endParaRPr lang="en-US" dirty="0"/>
          </a:p>
        </p:txBody>
      </p:sp>
      <p:sp>
        <p:nvSpPr>
          <p:cNvPr id="14" name="Picture Placeholder 13"/>
          <p:cNvSpPr>
            <a:spLocks noGrp="1"/>
          </p:cNvSpPr>
          <p:nvPr>
            <p:ph type="pic" sz="quarter" idx="16"/>
          </p:nvPr>
        </p:nvSpPr>
        <p:spPr>
          <a:xfrm>
            <a:off x="5943600" y="3200400"/>
            <a:ext cx="1371600" cy="990600"/>
          </a:xfrm>
        </p:spPr>
        <p:txBody>
          <a:bodyPr/>
          <a:lstStyle/>
          <a:p>
            <a:endParaRPr lang="en-US"/>
          </a:p>
        </p:txBody>
      </p:sp>
      <p:sp>
        <p:nvSpPr>
          <p:cNvPr id="8" name="Content Placeholder 7"/>
          <p:cNvSpPr>
            <a:spLocks noGrp="1"/>
          </p:cNvSpPr>
          <p:nvPr>
            <p:ph sz="quarter" idx="17"/>
          </p:nvPr>
        </p:nvSpPr>
        <p:spPr>
          <a:xfrm>
            <a:off x="4114800" y="4114800"/>
            <a:ext cx="3429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0255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1_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304800" y="2971800"/>
            <a:ext cx="2057400" cy="9906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2743200" y="3048000"/>
            <a:ext cx="1371600" cy="990600"/>
          </a:xfrm>
        </p:spPr>
        <p:txBody>
          <a:bodyPr/>
          <a:lstStyle/>
          <a:p>
            <a:endParaRPr lang="en-US" dirty="0"/>
          </a:p>
        </p:txBody>
      </p:sp>
      <p:sp>
        <p:nvSpPr>
          <p:cNvPr id="7" name="Picture Placeholder 6"/>
          <p:cNvSpPr>
            <a:spLocks noGrp="1"/>
          </p:cNvSpPr>
          <p:nvPr>
            <p:ph type="pic" sz="quarter" idx="14"/>
          </p:nvPr>
        </p:nvSpPr>
        <p:spPr>
          <a:xfrm>
            <a:off x="4546600" y="3124200"/>
            <a:ext cx="1092200" cy="990600"/>
          </a:xfrm>
        </p:spPr>
        <p:txBody>
          <a:bodyPr/>
          <a:lstStyle/>
          <a:p>
            <a:endParaRPr lang="en-US"/>
          </a:p>
        </p:txBody>
      </p:sp>
      <p:sp>
        <p:nvSpPr>
          <p:cNvPr id="9" name="Table Placeholder 8"/>
          <p:cNvSpPr>
            <a:spLocks noGrp="1"/>
          </p:cNvSpPr>
          <p:nvPr>
            <p:ph type="tbl" sz="quarter" idx="15"/>
          </p:nvPr>
        </p:nvSpPr>
        <p:spPr>
          <a:xfrm>
            <a:off x="7772400" y="3200400"/>
            <a:ext cx="838200" cy="1295400"/>
          </a:xfrm>
        </p:spPr>
        <p:txBody>
          <a:bodyPr/>
          <a:lstStyle/>
          <a:p>
            <a:endParaRPr lang="en-US" dirty="0"/>
          </a:p>
        </p:txBody>
      </p:sp>
      <p:sp>
        <p:nvSpPr>
          <p:cNvPr id="14" name="Picture Placeholder 13"/>
          <p:cNvSpPr>
            <a:spLocks noGrp="1"/>
          </p:cNvSpPr>
          <p:nvPr>
            <p:ph type="pic" sz="quarter" idx="16"/>
          </p:nvPr>
        </p:nvSpPr>
        <p:spPr>
          <a:xfrm>
            <a:off x="5943600" y="3200400"/>
            <a:ext cx="1371600" cy="990600"/>
          </a:xfrm>
        </p:spPr>
        <p:txBody>
          <a:bodyPr/>
          <a:lstStyle/>
          <a:p>
            <a:endParaRPr lang="en-US"/>
          </a:p>
        </p:txBody>
      </p:sp>
      <p:sp>
        <p:nvSpPr>
          <p:cNvPr id="8" name="Content Placeholder 7"/>
          <p:cNvSpPr>
            <a:spLocks noGrp="1"/>
          </p:cNvSpPr>
          <p:nvPr>
            <p:ph sz="quarter" idx="17"/>
          </p:nvPr>
        </p:nvSpPr>
        <p:spPr>
          <a:xfrm>
            <a:off x="4114800" y="4114800"/>
            <a:ext cx="3429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0255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_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304800" y="2971800"/>
            <a:ext cx="2057400" cy="9906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2743200" y="3048000"/>
            <a:ext cx="1371600" cy="990600"/>
          </a:xfrm>
        </p:spPr>
        <p:txBody>
          <a:bodyPr/>
          <a:lstStyle/>
          <a:p>
            <a:endParaRPr lang="en-US" dirty="0"/>
          </a:p>
        </p:txBody>
      </p:sp>
      <p:sp>
        <p:nvSpPr>
          <p:cNvPr id="7" name="Picture Placeholder 6"/>
          <p:cNvSpPr>
            <a:spLocks noGrp="1"/>
          </p:cNvSpPr>
          <p:nvPr>
            <p:ph type="pic" sz="quarter" idx="14"/>
          </p:nvPr>
        </p:nvSpPr>
        <p:spPr>
          <a:xfrm>
            <a:off x="4546600" y="3124200"/>
            <a:ext cx="1092200" cy="990600"/>
          </a:xfrm>
        </p:spPr>
        <p:txBody>
          <a:bodyPr/>
          <a:lstStyle/>
          <a:p>
            <a:endParaRPr lang="en-US"/>
          </a:p>
        </p:txBody>
      </p:sp>
      <p:sp>
        <p:nvSpPr>
          <p:cNvPr id="9" name="Table Placeholder 8"/>
          <p:cNvSpPr>
            <a:spLocks noGrp="1"/>
          </p:cNvSpPr>
          <p:nvPr>
            <p:ph type="tbl" sz="quarter" idx="15"/>
          </p:nvPr>
        </p:nvSpPr>
        <p:spPr>
          <a:xfrm>
            <a:off x="7772400" y="3200400"/>
            <a:ext cx="838200" cy="1295400"/>
          </a:xfrm>
        </p:spPr>
        <p:txBody>
          <a:bodyPr/>
          <a:lstStyle/>
          <a:p>
            <a:endParaRPr lang="en-US" dirty="0"/>
          </a:p>
        </p:txBody>
      </p:sp>
      <p:sp>
        <p:nvSpPr>
          <p:cNvPr id="14" name="Picture Placeholder 13"/>
          <p:cNvSpPr>
            <a:spLocks noGrp="1"/>
          </p:cNvSpPr>
          <p:nvPr>
            <p:ph type="pic" sz="quarter" idx="16"/>
          </p:nvPr>
        </p:nvSpPr>
        <p:spPr>
          <a:xfrm>
            <a:off x="5943600" y="3200400"/>
            <a:ext cx="1371600" cy="990600"/>
          </a:xfrm>
        </p:spPr>
        <p:txBody>
          <a:bodyPr/>
          <a:lstStyle/>
          <a:p>
            <a:endParaRPr lang="en-US"/>
          </a:p>
        </p:txBody>
      </p:sp>
      <p:sp>
        <p:nvSpPr>
          <p:cNvPr id="8" name="Content Placeholder 7"/>
          <p:cNvSpPr>
            <a:spLocks noGrp="1"/>
          </p:cNvSpPr>
          <p:nvPr>
            <p:ph sz="quarter" idx="17"/>
          </p:nvPr>
        </p:nvSpPr>
        <p:spPr>
          <a:xfrm>
            <a:off x="4114800" y="4114800"/>
            <a:ext cx="3429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0255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304800" y="2971800"/>
            <a:ext cx="2057400" cy="9906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2743200" y="3048000"/>
            <a:ext cx="1371600" cy="990600"/>
          </a:xfrm>
        </p:spPr>
        <p:txBody>
          <a:bodyPr/>
          <a:lstStyle/>
          <a:p>
            <a:endParaRPr lang="en-US" dirty="0"/>
          </a:p>
        </p:txBody>
      </p:sp>
      <p:sp>
        <p:nvSpPr>
          <p:cNvPr id="7" name="Picture Placeholder 6"/>
          <p:cNvSpPr>
            <a:spLocks noGrp="1"/>
          </p:cNvSpPr>
          <p:nvPr>
            <p:ph type="pic" sz="quarter" idx="14"/>
          </p:nvPr>
        </p:nvSpPr>
        <p:spPr>
          <a:xfrm>
            <a:off x="4546600" y="3124200"/>
            <a:ext cx="1092200" cy="990600"/>
          </a:xfrm>
        </p:spPr>
        <p:txBody>
          <a:bodyPr/>
          <a:lstStyle/>
          <a:p>
            <a:endParaRPr lang="en-US"/>
          </a:p>
        </p:txBody>
      </p:sp>
      <p:sp>
        <p:nvSpPr>
          <p:cNvPr id="9" name="Table Placeholder 8"/>
          <p:cNvSpPr>
            <a:spLocks noGrp="1"/>
          </p:cNvSpPr>
          <p:nvPr>
            <p:ph type="tbl" sz="quarter" idx="15"/>
          </p:nvPr>
        </p:nvSpPr>
        <p:spPr>
          <a:xfrm>
            <a:off x="7772400" y="3200400"/>
            <a:ext cx="838200" cy="1295400"/>
          </a:xfrm>
        </p:spPr>
        <p:txBody>
          <a:bodyPr/>
          <a:lstStyle/>
          <a:p>
            <a:endParaRPr lang="en-US" dirty="0"/>
          </a:p>
        </p:txBody>
      </p:sp>
      <p:sp>
        <p:nvSpPr>
          <p:cNvPr id="14" name="Picture Placeholder 13"/>
          <p:cNvSpPr>
            <a:spLocks noGrp="1"/>
          </p:cNvSpPr>
          <p:nvPr>
            <p:ph type="pic" sz="quarter" idx="16"/>
          </p:nvPr>
        </p:nvSpPr>
        <p:spPr>
          <a:xfrm>
            <a:off x="5943600" y="3200400"/>
            <a:ext cx="1371600" cy="990600"/>
          </a:xfrm>
        </p:spPr>
        <p:txBody>
          <a:bodyPr/>
          <a:lstStyle/>
          <a:p>
            <a:endParaRPr lang="en-US"/>
          </a:p>
        </p:txBody>
      </p:sp>
      <p:sp>
        <p:nvSpPr>
          <p:cNvPr id="8" name="Content Placeholder 7"/>
          <p:cNvSpPr>
            <a:spLocks noGrp="1"/>
          </p:cNvSpPr>
          <p:nvPr>
            <p:ph sz="quarter" idx="17"/>
          </p:nvPr>
        </p:nvSpPr>
        <p:spPr>
          <a:xfrm>
            <a:off x="4114800" y="4114800"/>
            <a:ext cx="3429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0255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304800" y="2971800"/>
            <a:ext cx="2057400" cy="9906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2743200" y="3048000"/>
            <a:ext cx="1371600" cy="990600"/>
          </a:xfrm>
        </p:spPr>
        <p:txBody>
          <a:bodyPr/>
          <a:lstStyle/>
          <a:p>
            <a:endParaRPr lang="en-US" dirty="0"/>
          </a:p>
        </p:txBody>
      </p:sp>
      <p:sp>
        <p:nvSpPr>
          <p:cNvPr id="7" name="Picture Placeholder 6"/>
          <p:cNvSpPr>
            <a:spLocks noGrp="1"/>
          </p:cNvSpPr>
          <p:nvPr>
            <p:ph type="pic" sz="quarter" idx="14"/>
          </p:nvPr>
        </p:nvSpPr>
        <p:spPr>
          <a:xfrm>
            <a:off x="4546600" y="3124200"/>
            <a:ext cx="1092200" cy="990600"/>
          </a:xfrm>
        </p:spPr>
        <p:txBody>
          <a:bodyPr/>
          <a:lstStyle/>
          <a:p>
            <a:endParaRPr lang="en-US"/>
          </a:p>
        </p:txBody>
      </p:sp>
      <p:sp>
        <p:nvSpPr>
          <p:cNvPr id="9" name="Table Placeholder 8"/>
          <p:cNvSpPr>
            <a:spLocks noGrp="1"/>
          </p:cNvSpPr>
          <p:nvPr>
            <p:ph type="tbl" sz="quarter" idx="15"/>
          </p:nvPr>
        </p:nvSpPr>
        <p:spPr>
          <a:xfrm>
            <a:off x="7772400" y="3200400"/>
            <a:ext cx="838200" cy="1295400"/>
          </a:xfrm>
        </p:spPr>
        <p:txBody>
          <a:bodyPr/>
          <a:lstStyle/>
          <a:p>
            <a:endParaRPr lang="en-US" dirty="0"/>
          </a:p>
        </p:txBody>
      </p:sp>
      <p:sp>
        <p:nvSpPr>
          <p:cNvPr id="14" name="Picture Placeholder 13"/>
          <p:cNvSpPr>
            <a:spLocks noGrp="1"/>
          </p:cNvSpPr>
          <p:nvPr>
            <p:ph type="pic" sz="quarter" idx="16"/>
          </p:nvPr>
        </p:nvSpPr>
        <p:spPr>
          <a:xfrm>
            <a:off x="5943600" y="3200400"/>
            <a:ext cx="1371600" cy="990600"/>
          </a:xfrm>
        </p:spPr>
        <p:txBody>
          <a:bodyPr/>
          <a:lstStyle/>
          <a:p>
            <a:endParaRPr lang="en-US"/>
          </a:p>
        </p:txBody>
      </p:sp>
      <p:sp>
        <p:nvSpPr>
          <p:cNvPr id="8" name="Content Placeholder 7"/>
          <p:cNvSpPr>
            <a:spLocks noGrp="1"/>
          </p:cNvSpPr>
          <p:nvPr>
            <p:ph sz="quarter" idx="17"/>
          </p:nvPr>
        </p:nvSpPr>
        <p:spPr>
          <a:xfrm>
            <a:off x="4114800" y="4114800"/>
            <a:ext cx="3429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0255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304800" y="2971800"/>
            <a:ext cx="2057400" cy="9906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2743200" y="3048000"/>
            <a:ext cx="1371600" cy="990600"/>
          </a:xfrm>
        </p:spPr>
        <p:txBody>
          <a:bodyPr/>
          <a:lstStyle/>
          <a:p>
            <a:endParaRPr lang="en-US" dirty="0"/>
          </a:p>
        </p:txBody>
      </p:sp>
      <p:sp>
        <p:nvSpPr>
          <p:cNvPr id="7" name="Picture Placeholder 6"/>
          <p:cNvSpPr>
            <a:spLocks noGrp="1"/>
          </p:cNvSpPr>
          <p:nvPr>
            <p:ph type="pic" sz="quarter" idx="14"/>
          </p:nvPr>
        </p:nvSpPr>
        <p:spPr>
          <a:xfrm>
            <a:off x="4546600" y="3124200"/>
            <a:ext cx="1092200" cy="990600"/>
          </a:xfrm>
        </p:spPr>
        <p:txBody>
          <a:bodyPr/>
          <a:lstStyle/>
          <a:p>
            <a:endParaRPr lang="en-US"/>
          </a:p>
        </p:txBody>
      </p:sp>
      <p:sp>
        <p:nvSpPr>
          <p:cNvPr id="9" name="Table Placeholder 8"/>
          <p:cNvSpPr>
            <a:spLocks noGrp="1"/>
          </p:cNvSpPr>
          <p:nvPr>
            <p:ph type="tbl" sz="quarter" idx="15"/>
          </p:nvPr>
        </p:nvSpPr>
        <p:spPr>
          <a:xfrm>
            <a:off x="7772400" y="3200400"/>
            <a:ext cx="838200" cy="1295400"/>
          </a:xfrm>
        </p:spPr>
        <p:txBody>
          <a:bodyPr/>
          <a:lstStyle/>
          <a:p>
            <a:endParaRPr lang="en-US" dirty="0"/>
          </a:p>
        </p:txBody>
      </p:sp>
      <p:sp>
        <p:nvSpPr>
          <p:cNvPr id="14" name="Picture Placeholder 13"/>
          <p:cNvSpPr>
            <a:spLocks noGrp="1"/>
          </p:cNvSpPr>
          <p:nvPr>
            <p:ph type="pic" sz="quarter" idx="16"/>
          </p:nvPr>
        </p:nvSpPr>
        <p:spPr>
          <a:xfrm>
            <a:off x="5943600" y="3200400"/>
            <a:ext cx="1371600" cy="990600"/>
          </a:xfrm>
        </p:spPr>
        <p:txBody>
          <a:bodyPr/>
          <a:lstStyle/>
          <a:p>
            <a:endParaRPr lang="en-US"/>
          </a:p>
        </p:txBody>
      </p:sp>
      <p:sp>
        <p:nvSpPr>
          <p:cNvPr id="8" name="Content Placeholder 7"/>
          <p:cNvSpPr>
            <a:spLocks noGrp="1"/>
          </p:cNvSpPr>
          <p:nvPr>
            <p:ph sz="quarter" idx="17"/>
          </p:nvPr>
        </p:nvSpPr>
        <p:spPr>
          <a:xfrm>
            <a:off x="4114800" y="4114800"/>
            <a:ext cx="3429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0255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304800" y="2971800"/>
            <a:ext cx="2057400" cy="9906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2743200" y="3048000"/>
            <a:ext cx="1371600" cy="990600"/>
          </a:xfrm>
        </p:spPr>
        <p:txBody>
          <a:bodyPr/>
          <a:lstStyle/>
          <a:p>
            <a:endParaRPr lang="en-US" dirty="0"/>
          </a:p>
        </p:txBody>
      </p:sp>
      <p:sp>
        <p:nvSpPr>
          <p:cNvPr id="7" name="Picture Placeholder 6"/>
          <p:cNvSpPr>
            <a:spLocks noGrp="1"/>
          </p:cNvSpPr>
          <p:nvPr>
            <p:ph type="pic" sz="quarter" idx="14"/>
          </p:nvPr>
        </p:nvSpPr>
        <p:spPr>
          <a:xfrm>
            <a:off x="4546600" y="3124200"/>
            <a:ext cx="1092200" cy="990600"/>
          </a:xfrm>
        </p:spPr>
        <p:txBody>
          <a:bodyPr/>
          <a:lstStyle/>
          <a:p>
            <a:endParaRPr lang="en-US"/>
          </a:p>
        </p:txBody>
      </p:sp>
      <p:sp>
        <p:nvSpPr>
          <p:cNvPr id="9" name="Table Placeholder 8"/>
          <p:cNvSpPr>
            <a:spLocks noGrp="1"/>
          </p:cNvSpPr>
          <p:nvPr>
            <p:ph type="tbl" sz="quarter" idx="15"/>
          </p:nvPr>
        </p:nvSpPr>
        <p:spPr>
          <a:xfrm>
            <a:off x="7772400" y="3200400"/>
            <a:ext cx="838200" cy="1295400"/>
          </a:xfrm>
        </p:spPr>
        <p:txBody>
          <a:bodyPr/>
          <a:lstStyle/>
          <a:p>
            <a:endParaRPr lang="en-US" dirty="0"/>
          </a:p>
        </p:txBody>
      </p:sp>
      <p:sp>
        <p:nvSpPr>
          <p:cNvPr id="14" name="Picture Placeholder 13"/>
          <p:cNvSpPr>
            <a:spLocks noGrp="1"/>
          </p:cNvSpPr>
          <p:nvPr>
            <p:ph type="pic" sz="quarter" idx="16"/>
          </p:nvPr>
        </p:nvSpPr>
        <p:spPr>
          <a:xfrm>
            <a:off x="5943600" y="3200400"/>
            <a:ext cx="1371600" cy="990600"/>
          </a:xfrm>
        </p:spPr>
        <p:txBody>
          <a:bodyPr/>
          <a:lstStyle/>
          <a:p>
            <a:endParaRPr lang="en-US"/>
          </a:p>
        </p:txBody>
      </p:sp>
      <p:sp>
        <p:nvSpPr>
          <p:cNvPr id="8" name="Content Placeholder 7"/>
          <p:cNvSpPr>
            <a:spLocks noGrp="1"/>
          </p:cNvSpPr>
          <p:nvPr>
            <p:ph sz="quarter" idx="17"/>
          </p:nvPr>
        </p:nvSpPr>
        <p:spPr>
          <a:xfrm>
            <a:off x="4114800" y="4114800"/>
            <a:ext cx="3429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0255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304800" y="2971800"/>
            <a:ext cx="2057400" cy="9906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2743200" y="3048000"/>
            <a:ext cx="1371600" cy="990600"/>
          </a:xfrm>
        </p:spPr>
        <p:txBody>
          <a:bodyPr/>
          <a:lstStyle/>
          <a:p>
            <a:endParaRPr lang="en-US" dirty="0"/>
          </a:p>
        </p:txBody>
      </p:sp>
      <p:sp>
        <p:nvSpPr>
          <p:cNvPr id="7" name="Picture Placeholder 6"/>
          <p:cNvSpPr>
            <a:spLocks noGrp="1"/>
          </p:cNvSpPr>
          <p:nvPr>
            <p:ph type="pic" sz="quarter" idx="14"/>
          </p:nvPr>
        </p:nvSpPr>
        <p:spPr>
          <a:xfrm>
            <a:off x="4546600" y="3124200"/>
            <a:ext cx="1092200" cy="990600"/>
          </a:xfrm>
        </p:spPr>
        <p:txBody>
          <a:bodyPr/>
          <a:lstStyle/>
          <a:p>
            <a:endParaRPr lang="en-US"/>
          </a:p>
        </p:txBody>
      </p:sp>
      <p:sp>
        <p:nvSpPr>
          <p:cNvPr id="9" name="Table Placeholder 8"/>
          <p:cNvSpPr>
            <a:spLocks noGrp="1"/>
          </p:cNvSpPr>
          <p:nvPr>
            <p:ph type="tbl" sz="quarter" idx="15"/>
          </p:nvPr>
        </p:nvSpPr>
        <p:spPr>
          <a:xfrm>
            <a:off x="7772400" y="3200400"/>
            <a:ext cx="838200" cy="1295400"/>
          </a:xfrm>
        </p:spPr>
        <p:txBody>
          <a:bodyPr/>
          <a:lstStyle/>
          <a:p>
            <a:endParaRPr lang="en-US" dirty="0"/>
          </a:p>
        </p:txBody>
      </p:sp>
      <p:sp>
        <p:nvSpPr>
          <p:cNvPr id="14" name="Picture Placeholder 13"/>
          <p:cNvSpPr>
            <a:spLocks noGrp="1"/>
          </p:cNvSpPr>
          <p:nvPr>
            <p:ph type="pic" sz="quarter" idx="16"/>
          </p:nvPr>
        </p:nvSpPr>
        <p:spPr>
          <a:xfrm>
            <a:off x="5943600" y="3200400"/>
            <a:ext cx="1371600" cy="990600"/>
          </a:xfrm>
        </p:spPr>
        <p:txBody>
          <a:bodyPr/>
          <a:lstStyle/>
          <a:p>
            <a:endParaRPr lang="en-US"/>
          </a:p>
        </p:txBody>
      </p:sp>
      <p:sp>
        <p:nvSpPr>
          <p:cNvPr id="8" name="Content Placeholder 7"/>
          <p:cNvSpPr>
            <a:spLocks noGrp="1"/>
          </p:cNvSpPr>
          <p:nvPr>
            <p:ph sz="quarter" idx="17"/>
          </p:nvPr>
        </p:nvSpPr>
        <p:spPr>
          <a:xfrm>
            <a:off x="4114800" y="4114800"/>
            <a:ext cx="3429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0255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304800" y="2971800"/>
            <a:ext cx="2057400" cy="9906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2743200" y="3048000"/>
            <a:ext cx="1371600" cy="990600"/>
          </a:xfrm>
        </p:spPr>
        <p:txBody>
          <a:bodyPr/>
          <a:lstStyle/>
          <a:p>
            <a:endParaRPr lang="en-US" dirty="0"/>
          </a:p>
        </p:txBody>
      </p:sp>
      <p:sp>
        <p:nvSpPr>
          <p:cNvPr id="7" name="Picture Placeholder 6"/>
          <p:cNvSpPr>
            <a:spLocks noGrp="1"/>
          </p:cNvSpPr>
          <p:nvPr>
            <p:ph type="pic" sz="quarter" idx="14"/>
          </p:nvPr>
        </p:nvSpPr>
        <p:spPr>
          <a:xfrm>
            <a:off x="4546600" y="3124200"/>
            <a:ext cx="1092200" cy="990600"/>
          </a:xfrm>
        </p:spPr>
        <p:txBody>
          <a:bodyPr/>
          <a:lstStyle/>
          <a:p>
            <a:endParaRPr lang="en-US"/>
          </a:p>
        </p:txBody>
      </p:sp>
      <p:sp>
        <p:nvSpPr>
          <p:cNvPr id="9" name="Table Placeholder 8"/>
          <p:cNvSpPr>
            <a:spLocks noGrp="1"/>
          </p:cNvSpPr>
          <p:nvPr>
            <p:ph type="tbl" sz="quarter" idx="15"/>
          </p:nvPr>
        </p:nvSpPr>
        <p:spPr>
          <a:xfrm>
            <a:off x="7772400" y="3200400"/>
            <a:ext cx="838200" cy="1295400"/>
          </a:xfrm>
        </p:spPr>
        <p:txBody>
          <a:bodyPr/>
          <a:lstStyle/>
          <a:p>
            <a:endParaRPr lang="en-US" dirty="0"/>
          </a:p>
        </p:txBody>
      </p:sp>
      <p:sp>
        <p:nvSpPr>
          <p:cNvPr id="14" name="Picture Placeholder 13"/>
          <p:cNvSpPr>
            <a:spLocks noGrp="1"/>
          </p:cNvSpPr>
          <p:nvPr>
            <p:ph type="pic" sz="quarter" idx="16"/>
          </p:nvPr>
        </p:nvSpPr>
        <p:spPr>
          <a:xfrm>
            <a:off x="5943600" y="3200400"/>
            <a:ext cx="1371600" cy="990600"/>
          </a:xfrm>
        </p:spPr>
        <p:txBody>
          <a:bodyPr/>
          <a:lstStyle/>
          <a:p>
            <a:endParaRPr lang="en-US"/>
          </a:p>
        </p:txBody>
      </p:sp>
      <p:sp>
        <p:nvSpPr>
          <p:cNvPr id="8" name="Content Placeholder 7"/>
          <p:cNvSpPr>
            <a:spLocks noGrp="1"/>
          </p:cNvSpPr>
          <p:nvPr>
            <p:ph sz="quarter" idx="17"/>
          </p:nvPr>
        </p:nvSpPr>
        <p:spPr>
          <a:xfrm>
            <a:off x="4114800" y="4114800"/>
            <a:ext cx="3429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0255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latin typeface="Arial" pitchFamily="34" charset="0"/>
                <a:cs typeface="Arial" pitchFamily="34" charset="0"/>
              </a:rPr>
              <a:t>Section </a:t>
            </a:r>
            <a:r>
              <a:rPr lang="en-US" b="1" dirty="0" smtClean="0">
                <a:solidFill>
                  <a:schemeClr val="bg1"/>
                </a:solidFill>
              </a:rPr>
              <a:t>12</a:t>
            </a:r>
            <a:r>
              <a:rPr lang="en-US" b="1" dirty="0" smtClean="0">
                <a:solidFill>
                  <a:schemeClr val="bg1"/>
                </a:solidFill>
                <a:latin typeface="Arial" pitchFamily="34" charset="0"/>
                <a:cs typeface="Arial" pitchFamily="34" charset="0"/>
              </a:rPr>
              <a:t>.1 </a:t>
            </a:r>
            <a:endParaRPr lang="en-US" b="1" dirty="0">
              <a:solidFill>
                <a:schemeClr val="bg1"/>
              </a:solidFill>
              <a:latin typeface="Arial" pitchFamily="34" charset="0"/>
              <a:cs typeface="Arial" pitchFamily="34" charset="0"/>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latin typeface="Arial" pitchFamily="34" charset="0"/>
                <a:ea typeface="Arial Black"/>
                <a:cs typeface="Arial" pitchFamily="34" charset="0"/>
              </a:rPr>
              <a:t>Chapter </a:t>
            </a:r>
            <a:r>
              <a:rPr lang="en-US" altLang="en-US" sz="3400" dirty="0" smtClean="0">
                <a:solidFill>
                  <a:schemeClr val="bg1"/>
                </a:solidFill>
                <a:ea typeface="Arial Black"/>
              </a:rPr>
              <a:t>12</a:t>
            </a:r>
            <a:endParaRPr lang="en-US" sz="3400" dirty="0" smtClean="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Residual Plot (as a Time Series)</a:t>
            </a:r>
          </a:p>
        </p:txBody>
      </p:sp>
      <p:pic>
        <p:nvPicPr>
          <p:cNvPr id="10" name="Picture Placeholder 9" descr="A line graph plots residuals over 8 years. The graph shows time on the horizontal axis from 1980 to 2015 in increments of 5. Residuals is shown on the vertical axis from negative 1.5 to 1.5 in increments of 0.5. The line graph has an up and down trend that begins at negative 0.7 in 1980, peaks at 1.4 between 1995 and 2000, drops to the lowest at negative 1.4 between 2010 and 2015, rises again and ends at negative 0.1 in 2015. All data are approximate.">
            <a:extLst>
              <a:ext uri="{FF2B5EF4-FFF2-40B4-BE49-F238E27FC236}">
                <a16:creationId xmlns:a16="http://schemas.microsoft.com/office/drawing/2014/main" xmlns="" id="{47517215-981F-4723-9C8A-2345B188D8F8}"/>
              </a:ext>
            </a:extLst>
          </p:cNvPr>
          <p:cNvPicPr>
            <a:picLocks noGrp="1" noChangeAspect="1"/>
          </p:cNvPicPr>
          <p:nvPr>
            <p:ph type="pic" sz="quarter" idx="11"/>
          </p:nvPr>
        </p:nvPicPr>
        <p:blipFill>
          <a:blip r:embed="rId2"/>
          <a:stretch>
            <a:fillRect/>
          </a:stretch>
        </p:blipFill>
        <p:spPr>
          <a:xfrm>
            <a:off x="1721779" y="1689922"/>
            <a:ext cx="5700442" cy="3517987"/>
          </a:xfrm>
          <a:prstGeom prst="rect">
            <a:avLst/>
          </a:prstGeom>
        </p:spPr>
      </p:pic>
      <p:sp>
        <p:nvSpPr>
          <p:cNvPr id="3" name="Content Placeholder 2"/>
          <p:cNvSpPr>
            <a:spLocks noGrp="1"/>
          </p:cNvSpPr>
          <p:nvPr>
            <p:ph idx="1"/>
          </p:nvPr>
        </p:nvSpPr>
        <p:spPr>
          <a:xfrm>
            <a:off x="243114" y="5645320"/>
            <a:ext cx="8610600" cy="526880"/>
          </a:xfrm>
        </p:spPr>
        <p:txBody>
          <a:bodyPr>
            <a:normAutofit/>
          </a:bodyPr>
          <a:lstStyle/>
          <a:p>
            <a:pPr marL="0" indent="0">
              <a:buNone/>
            </a:pPr>
            <a:r>
              <a:rPr lang="en-US" dirty="0"/>
              <a:t>Curvature</a:t>
            </a:r>
            <a:r>
              <a:rPr lang="en-US" dirty="0" smtClean="0"/>
              <a:t>?</a:t>
            </a:r>
            <a:endParaRPr lang="en-US" dirty="0"/>
          </a:p>
        </p:txBody>
      </p:sp>
    </p:spTree>
    <p:extLst>
      <p:ext uri="{BB962C8B-B14F-4D97-AF65-F5344CB8AC3E}">
        <p14:creationId xmlns:p14="http://schemas.microsoft.com/office/powerpoint/2010/main" val="4596458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Quadratic Model (in t</a:t>
            </a:r>
            <a:r>
              <a:rPr lang="en-US" dirty="0" smtClean="0"/>
              <a:t>) (1 of 2)</a:t>
            </a:r>
            <a:endParaRPr lang="en-US" dirty="0"/>
          </a:p>
        </p:txBody>
      </p:sp>
      <p:pic>
        <p:nvPicPr>
          <p:cNvPr id="9" name="Picture 2" descr="A set of command lines and a table. The command lines read:&#10;Prompt, mod T 2 equals 1 m (Extent approximately equals t plus I (t caret 2) comma data equals Sea Ice) &#10;Prompt, summary (mod T 2) &#10;Coefficients:&#10;The data presented in the table is as follows. Estimate S t d, Error, t value, P r greater than absolute value of t. &#10;Row 1, (Intercept). 7.470476, 0.273792, 27.285, less than 2 e negative 16, asterisk asterisk asterisk. &#10;Row 2, t. negative 0.004622, 0.033225, negative 0.139, 0.8902. &#10;Row 3, I (t caret 2). negative 0.002176, 0.000848, negative 2.566, 0.0149, asterisk.&#10;Three hyphens separate the table and the following text:&#10;Residual standard error: 0.5254 on 34 degrees of freedom &#10;Multiple R-squared: 0.7936, Adjusted R-squared: 0.7708&#10;F-statistic: 61.55 on 2 and 34 D F, p-value: 5.016 e negative 12"/>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52400" y="2133600"/>
            <a:ext cx="8667750" cy="316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32168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Quadratic Model (in t</a:t>
            </a:r>
            <a:r>
              <a:rPr lang="en-US" dirty="0" smtClean="0"/>
              <a:t>) (2 of 2)</a:t>
            </a:r>
            <a:endParaRPr lang="en-US" dirty="0"/>
          </a:p>
        </p:txBody>
      </p:sp>
      <p:pic>
        <p:nvPicPr>
          <p:cNvPr id="5" name="Picture Placeholder 4" descr="A line graph titled Arctic Sea Ice Extent - Quadratic Fit. The horizontal axis shows t from 0, 5 to 35 in increments of 5 and the vertical axis shows extent from 4 to 8 in increments of 1. The graph has an irregular downward sloping trend that begins at extent 7.2 and t 3. The graph peaks at extent 8 and t between 15 and 20. The graph reaches its lowest point at extent 3.5 and t between 30 and 35. The graphs further rises and falls to extent five and t post 35. All data are approximate.">
            <a:extLst>
              <a:ext uri="{FF2B5EF4-FFF2-40B4-BE49-F238E27FC236}">
                <a16:creationId xmlns:a16="http://schemas.microsoft.com/office/drawing/2014/main" xmlns="" id="{9AA3212B-963F-4F90-9A2D-7E2F789E9F6C}"/>
              </a:ext>
            </a:extLst>
          </p:cNvPr>
          <p:cNvPicPr>
            <a:picLocks noGrp="1" noChangeAspect="1"/>
          </p:cNvPicPr>
          <p:nvPr>
            <p:ph type="pic" sz="quarter" idx="11"/>
          </p:nvPr>
        </p:nvPicPr>
        <p:blipFill>
          <a:blip r:embed="rId2"/>
          <a:stretch>
            <a:fillRect/>
          </a:stretch>
        </p:blipFill>
        <p:spPr>
          <a:xfrm>
            <a:off x="905333" y="1600200"/>
            <a:ext cx="7333334" cy="4525715"/>
          </a:xfrm>
          <a:prstGeom prst="rect">
            <a:avLst/>
          </a:prstGeom>
        </p:spPr>
      </p:pic>
    </p:spTree>
    <p:extLst>
      <p:ext uri="{BB962C8B-B14F-4D97-AF65-F5344CB8AC3E}">
        <p14:creationId xmlns:p14="http://schemas.microsoft.com/office/powerpoint/2010/main" val="30305394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Peace Bridge Traffic</a:t>
            </a:r>
          </a:p>
        </p:txBody>
      </p:sp>
      <p:pic>
        <p:nvPicPr>
          <p:cNvPr id="8" name="Picture Placeholder 7" descr="A photo shows the Peace Bridge."/>
          <p:cNvPicPr>
            <a:picLocks noGrp="1" noChangeAspect="1"/>
          </p:cNvPicPr>
          <p:nvPr>
            <p:ph type="pic" sz="quarter" idx="11"/>
          </p:nvPr>
        </p:nvPicPr>
        <p:blipFill>
          <a:blip r:embed="rId2"/>
          <a:srcRect t="9118" b="9118"/>
          <a:stretch>
            <a:fillRect/>
          </a:stretch>
        </p:blipFill>
        <p:spPr>
          <a:xfrm>
            <a:off x="1009152" y="1408260"/>
            <a:ext cx="2552970" cy="1563540"/>
          </a:xfrm>
          <a:prstGeom prst="rect">
            <a:avLst/>
          </a:prstGeom>
        </p:spPr>
      </p:pic>
      <p:sp>
        <p:nvSpPr>
          <p:cNvPr id="3" name="Content Placeholder 2"/>
          <p:cNvSpPr>
            <a:spLocks noGrp="1"/>
          </p:cNvSpPr>
          <p:nvPr>
            <p:ph idx="1"/>
          </p:nvPr>
        </p:nvSpPr>
        <p:spPr>
          <a:xfrm>
            <a:off x="243114" y="3048000"/>
            <a:ext cx="5167086" cy="3233058"/>
          </a:xfrm>
        </p:spPr>
        <p:txBody>
          <a:bodyPr>
            <a:noAutofit/>
          </a:bodyPr>
          <a:lstStyle/>
          <a:p>
            <a:pPr marL="0" indent="0">
              <a:buNone/>
            </a:pPr>
            <a:r>
              <a:rPr lang="en-US" sz="2400" dirty="0"/>
              <a:t>Dataset: </a:t>
            </a:r>
            <a:r>
              <a:rPr lang="en-US" sz="2400" b="1" dirty="0" smtClean="0"/>
              <a:t>PeaceBridge2012</a:t>
            </a:r>
          </a:p>
          <a:p>
            <a:pPr marL="0" indent="0">
              <a:buNone/>
            </a:pPr>
            <a:r>
              <a:rPr lang="en-US" sz="2400" dirty="0"/>
              <a:t>Monthly traffic (both directions in thousands of vehicles) between U.S. and Canada, </a:t>
            </a:r>
            <a:r>
              <a:rPr lang="en-US" sz="2400" dirty="0" smtClean="0"/>
              <a:t>2012 </a:t>
            </a:r>
            <a:r>
              <a:rPr lang="en-US" sz="2400" dirty="0"/>
              <a:t>to </a:t>
            </a:r>
            <a:r>
              <a:rPr lang="en-US" sz="2400" dirty="0" smtClean="0"/>
              <a:t>2015</a:t>
            </a:r>
          </a:p>
          <a:p>
            <a:pPr marL="0" indent="0">
              <a:buNone/>
            </a:pPr>
            <a:r>
              <a:rPr lang="en-US" sz="2400" dirty="0"/>
              <a:t>Data from:</a:t>
            </a:r>
          </a:p>
          <a:p>
            <a:pPr marL="0" indent="0">
              <a:spcBef>
                <a:spcPts val="600"/>
              </a:spcBef>
              <a:buNone/>
            </a:pPr>
            <a:r>
              <a:rPr lang="en-US" sz="2400" dirty="0"/>
              <a:t>http://</a:t>
            </a:r>
            <a:r>
              <a:rPr lang="en-US" sz="2400" dirty="0" smtClean="0"/>
              <a:t>www.peacebridge.com/index.php/historical-traffic-statistics/yearly-volumes</a:t>
            </a:r>
            <a:endParaRPr lang="en-US" sz="2400" dirty="0"/>
          </a:p>
        </p:txBody>
      </p:sp>
      <p:pic>
        <p:nvPicPr>
          <p:cNvPr id="9" name="Picture Placeholder 8" descr="A satellite view pin mapping the Peace Bridge."/>
          <p:cNvPicPr>
            <a:picLocks noGrp="1" noChangeAspect="1"/>
          </p:cNvPicPr>
          <p:nvPr>
            <p:ph type="pic" sz="quarter" idx="13"/>
          </p:nvPr>
        </p:nvPicPr>
        <p:blipFill>
          <a:blip r:embed="rId3"/>
          <a:stretch>
            <a:fillRect/>
          </a:stretch>
        </p:blipFill>
        <p:spPr>
          <a:xfrm>
            <a:off x="5882203" y="1394102"/>
            <a:ext cx="2938119" cy="4840450"/>
          </a:xfrm>
          <a:prstGeom prst="rect">
            <a:avLst/>
          </a:prstGeom>
        </p:spPr>
      </p:pic>
    </p:spTree>
    <p:extLst>
      <p:ext uri="{BB962C8B-B14F-4D97-AF65-F5344CB8AC3E}">
        <p14:creationId xmlns:p14="http://schemas.microsoft.com/office/powerpoint/2010/main" val="472469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Traffic as a Monthly Time Series</a:t>
            </a:r>
          </a:p>
        </p:txBody>
      </p:sp>
      <p:pic>
        <p:nvPicPr>
          <p:cNvPr id="10" name="Picture 2" descr="A set of command lines and a table. The command lines read: &#10;Prompt, data (Pace Bridge 2012) &#10;Prompt, head (Peace Bridge 2012) &#10;The data presented in the table is as follows. Year, Month, Traffic, t. &#10;Row 1, 2012, 1, 403.2, 1.&#10;Row 2, 2012, 2, 409.9, 2.&#10;Row 3, 2012, 3, 491.7, 3.&#10;Row 4, 2012, 4, 470.3, 4. &#10;Row 5, 2012, 5, 506.2, 5. &#10;Row 6, 2012, 6, 541.2, 6."/>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722478" y="1354306"/>
            <a:ext cx="7699045" cy="2156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8"/>
          <p:cNvSpPr>
            <a:spLocks noGrp="1"/>
          </p:cNvSpPr>
          <p:nvPr>
            <p:ph idx="1"/>
          </p:nvPr>
        </p:nvSpPr>
        <p:spPr>
          <a:xfrm>
            <a:off x="243114" y="3581400"/>
            <a:ext cx="8610600" cy="526880"/>
          </a:xfrm>
        </p:spPr>
        <p:txBody>
          <a:bodyPr>
            <a:normAutofit/>
          </a:bodyPr>
          <a:lstStyle/>
          <a:p>
            <a:pPr marL="0" indent="0">
              <a:buNone/>
            </a:pPr>
            <a:r>
              <a:rPr lang="en-US" dirty="0"/>
              <a:t>Make </a:t>
            </a:r>
            <a:r>
              <a:rPr lang="en-US" b="1" i="1" dirty="0"/>
              <a:t>Traffic</a:t>
            </a:r>
            <a:r>
              <a:rPr lang="en-US" dirty="0"/>
              <a:t> a monthly time series object in R</a:t>
            </a:r>
          </a:p>
        </p:txBody>
      </p:sp>
      <p:pic>
        <p:nvPicPr>
          <p:cNvPr id="11" name="Picture 3" descr="A set of command lines and a table. The command lines read:&#10;Prompt, traffic 12 equals t s (Peace Bridge 2012 dollar sign Traffic comma start equals c (2012 comma 1) comma frequency equals 12)&#10;Prompt, traffic l 2 &#10;The data presented in the table is as follows. Jan, Feb, Mar, A p r, May, J u n, J u l, A u g, Sep, Oct, N o v, D e c.&#10;Row 1, 2012. 403.2, 409.9, 491.7, 470.3, 506.2, 541.2, 636.9, 671.5, 508.1, 491.9, 458.6, 441.6&#10;Row 2, 2013. 401.9, 386.3, 482.3, 461.4, 510.4, 527.5, 623.2, 651.9, 499.6, 494.6, 451.0, 427.4&#10;Row 3, 2014. 370.0, 364.7, 442.3, 442.5, 486.4, 512.6, 595.3, 633.4, 478.8, 484.1, 379.6, 419.1 &#10;Row 4, 2015. 357.2, 328.7, 428.9, 417.7, 461.4, 484.9, 592.8, 598.6, 476.9, 457.9, 401.3, 395.9"/>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405673" y="4253767"/>
            <a:ext cx="8332654" cy="1855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10329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Time Series Plot: Bridge </a:t>
            </a:r>
            <a:r>
              <a:rPr lang="en-US" dirty="0" smtClean="0"/>
              <a:t>Traffic (1 of 2)</a:t>
            </a:r>
            <a:endParaRPr lang="en-US" dirty="0"/>
          </a:p>
        </p:txBody>
      </p:sp>
      <p:pic>
        <p:nvPicPr>
          <p:cNvPr id="6" name="Picture Placeholder 5" descr="A line graph plots peace bridge traffic over 5 years. The graph shows time on the horizontal axis as 2012 to 2016 in increments of 1 and the vertical axis shows traffic from 350 to 650 in increments of 150. The graph shows four peaks and four troughs. The graph begins at year 2012, traffic 400, peaks between 2012 and 2013 at 650, falls to 400 in 2013, peaks to 640 between 2013 and 2014, falls to 390 in 2014, peaks to 630 between 2014 and 2015, falls to the lowest at 330 between in 2015, peaks to 610 between 2015 to 2016 and falls to 400 in 2016. All data are approximate.">
            <a:extLst>
              <a:ext uri="{FF2B5EF4-FFF2-40B4-BE49-F238E27FC236}">
                <a16:creationId xmlns:a16="http://schemas.microsoft.com/office/drawing/2014/main" xmlns="" id="{B8A0C6DE-3CAD-4A43-9025-9927204352E5}"/>
              </a:ext>
            </a:extLst>
          </p:cNvPr>
          <p:cNvPicPr>
            <a:picLocks noGrp="1" noChangeAspect="1"/>
          </p:cNvPicPr>
          <p:nvPr>
            <p:ph type="pic" sz="quarter" idx="11"/>
          </p:nvPr>
        </p:nvPicPr>
        <p:blipFill>
          <a:blip r:embed="rId2"/>
          <a:stretch>
            <a:fillRect/>
          </a:stretch>
        </p:blipFill>
        <p:spPr>
          <a:xfrm>
            <a:off x="1858007" y="1415492"/>
            <a:ext cx="5541452" cy="3419868"/>
          </a:xfrm>
          <a:prstGeom prst="rect">
            <a:avLst/>
          </a:prstGeom>
        </p:spPr>
      </p:pic>
      <p:sp>
        <p:nvSpPr>
          <p:cNvPr id="3" name="Content Placeholder 2"/>
          <p:cNvSpPr>
            <a:spLocks noGrp="1"/>
          </p:cNvSpPr>
          <p:nvPr>
            <p:ph idx="1"/>
          </p:nvPr>
        </p:nvSpPr>
        <p:spPr>
          <a:xfrm>
            <a:off x="243114" y="5105400"/>
            <a:ext cx="8610600" cy="1066800"/>
          </a:xfrm>
        </p:spPr>
        <p:txBody>
          <a:bodyPr>
            <a:normAutofit/>
          </a:bodyPr>
          <a:lstStyle/>
          <a:p>
            <a:pPr marL="0" indent="0">
              <a:buNone/>
            </a:pPr>
            <a:r>
              <a:rPr lang="en-US" sz="2400" i="1" dirty="0"/>
              <a:t>What does this plot tell us</a:t>
            </a:r>
            <a:r>
              <a:rPr lang="en-US" sz="2400" i="1" dirty="0" smtClean="0"/>
              <a:t>?</a:t>
            </a:r>
          </a:p>
          <a:p>
            <a:pPr marL="0" indent="0">
              <a:buNone/>
            </a:pPr>
            <a:r>
              <a:rPr lang="en-US" sz="2400" i="1" dirty="0"/>
              <a:t>What sort of model might apply</a:t>
            </a:r>
            <a:r>
              <a:rPr lang="en-US" sz="2400" i="1" dirty="0" smtClean="0"/>
              <a:t>?</a:t>
            </a:r>
            <a:endParaRPr lang="en-US" sz="2400" i="1" dirty="0"/>
          </a:p>
        </p:txBody>
      </p:sp>
    </p:spTree>
    <p:extLst>
      <p:ext uri="{BB962C8B-B14F-4D97-AF65-F5344CB8AC3E}">
        <p14:creationId xmlns:p14="http://schemas.microsoft.com/office/powerpoint/2010/main" val="7799292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 Series Plot: Bridge </a:t>
            </a:r>
            <a:r>
              <a:rPr lang="en-US" dirty="0" smtClean="0"/>
              <a:t>Traffic (2 of 2)</a:t>
            </a:r>
            <a:endParaRPr lang="en-US" dirty="0"/>
          </a:p>
        </p:txBody>
      </p:sp>
      <p:pic>
        <p:nvPicPr>
          <p:cNvPr id="9" name="Picture 2" descr="An annotated equation. The text above the equation reads (Three Parameters) Cosine Trend Model. The equation reads Y equals Beta subscript 0 plus alpha times cosine ((2 times pi times t all over 12) plus theta) plus epsilon. An arrow pointing at Beta subscript 0 reads Mean level. An arrow pointing at alpha reads Amplitude. An arrow pointing at the value 12 read seasonal period (known). An arrow pointing at Theta reads Phase angle. An arrow pointing at epsilon reads Random error."/>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441739" y="1447800"/>
            <a:ext cx="6260523" cy="4727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29352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Illustration via </a:t>
            </a:r>
            <a:r>
              <a:rPr lang="en-US" dirty="0" err="1"/>
              <a:t>CosineTrend</a:t>
            </a:r>
            <a:r>
              <a:rPr lang="en-US" dirty="0"/>
              <a:t> </a:t>
            </a:r>
            <a:r>
              <a:rPr lang="en-US" dirty="0" smtClean="0"/>
              <a:t>App (1 of 2)</a:t>
            </a:r>
            <a:endParaRPr lang="ru-RU" dirty="0">
              <a:latin typeface="Arial" pitchFamily="34" charset="0"/>
              <a:cs typeface="Arial" pitchFamily="34" charset="0"/>
            </a:endParaRPr>
          </a:p>
        </p:txBody>
      </p:sp>
      <p:sp>
        <p:nvSpPr>
          <p:cNvPr id="3" name="Content Placeholder 2"/>
          <p:cNvSpPr>
            <a:spLocks noGrp="1"/>
          </p:cNvSpPr>
          <p:nvPr>
            <p:ph sz="quarter" idx="10"/>
          </p:nvPr>
        </p:nvSpPr>
        <p:spPr>
          <a:xfrm>
            <a:off x="247304" y="1407392"/>
            <a:ext cx="8591895" cy="4841007"/>
          </a:xfrm>
        </p:spPr>
        <p:txBody>
          <a:bodyPr>
            <a:normAutofit/>
          </a:bodyPr>
          <a:lstStyle/>
          <a:p>
            <a:pPr>
              <a:buFontTx/>
              <a:buChar char="•"/>
            </a:pPr>
            <a:r>
              <a:rPr lang="en-US" dirty="0"/>
              <a:t>Browse to (link is in </a:t>
            </a:r>
            <a:r>
              <a:rPr lang="en-US" dirty="0" smtClean="0"/>
              <a:t>Sakai) </a:t>
            </a:r>
            <a:r>
              <a:rPr lang="en-US" i="1" dirty="0" smtClean="0"/>
              <a:t>shiny.stlawu.edu:3838/stat343/CosineTrend</a:t>
            </a:r>
            <a:endParaRPr lang="en-US" i="1" dirty="0"/>
          </a:p>
          <a:p>
            <a:pPr>
              <a:buFontTx/>
              <a:buChar char="•"/>
            </a:pPr>
            <a:r>
              <a:rPr lang="en-US" dirty="0"/>
              <a:t>Move the three sliders to adjust the parameters to try to “eyeball” fit the historical series</a:t>
            </a:r>
          </a:p>
          <a:p>
            <a:pPr>
              <a:buFontTx/>
              <a:buChar char="•"/>
            </a:pPr>
            <a:r>
              <a:rPr lang="en-US" dirty="0"/>
              <a:t>Record the parameters of your “best” </a:t>
            </a:r>
            <a:r>
              <a:rPr lang="en-US" dirty="0" smtClean="0"/>
              <a:t>fit</a:t>
            </a:r>
            <a:endParaRPr lang="en-US" dirty="0"/>
          </a:p>
        </p:txBody>
      </p:sp>
    </p:spTree>
    <p:extLst>
      <p:ext uri="{BB962C8B-B14F-4D97-AF65-F5344CB8AC3E}">
        <p14:creationId xmlns:p14="http://schemas.microsoft.com/office/powerpoint/2010/main" val="11621244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Illustration via </a:t>
            </a:r>
            <a:r>
              <a:rPr lang="en-US" dirty="0" err="1"/>
              <a:t>CosineTrend</a:t>
            </a:r>
            <a:r>
              <a:rPr lang="en-US" dirty="0"/>
              <a:t> </a:t>
            </a:r>
            <a:r>
              <a:rPr lang="en-US" dirty="0" smtClean="0"/>
              <a:t>App (2 of 2)</a:t>
            </a:r>
            <a:endParaRPr lang="en-US" dirty="0"/>
          </a:p>
        </p:txBody>
      </p:sp>
      <p:pic>
        <p:nvPicPr>
          <p:cNvPr id="16" name="Picture 2" descr="A screenshot of the Cosine Trend App shows a graph and three vertical scales. A hyperlink at the top reads http://shiny.stlawu.edu:3838/sample-apps/Cosinetrend/ . A text below the hyperlink reads Fitting a Cosine Trend: Y equals B subscript 0 plus A asterisk cosine (2 times pi asterisk t over 12 plus theta).&#10;The graph correlates time against traffic.&#10;In the graph the horizontal axis plots the values of time and the vertical axis plots the values of Traffic. The data presented are as follows Time 0: Traffic, 400,000 vehicles; Time 17: Traffic, 675,000 vehicles; Time 14: Traffic, 380,000 vehicles; Time 20: Traffic, 650,000 vehicles; Time 26: Traffic: 350,000 vehicles; Time 32: Traffic: 6400,000 vehicles; Time 38, Traffic: 330,000 vehicles; Time 44: Traffic, 600,000 vehicles; Time 50: Traffic, 400,000 vehicles. A curve measures the overall pattern of the trend.  A text below the graph reads S E E equals 113617. &#10;Beside the graph the scale titled Constant B subscript 0 measures 498, the scale titled Amplitude measures 117, and the scale titled Phase Angle (Theta) measures 2.3. A Radio button, below the scale, reads show S E E."/>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165614" y="1371600"/>
            <a:ext cx="6812773" cy="3492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p:cNvSpPr>
            <a:spLocks noGrp="1"/>
          </p:cNvSpPr>
          <p:nvPr>
            <p:ph idx="1"/>
          </p:nvPr>
        </p:nvSpPr>
        <p:spPr>
          <a:xfrm>
            <a:off x="243114" y="5020480"/>
            <a:ext cx="8610600" cy="1288880"/>
          </a:xfrm>
        </p:spPr>
        <p:txBody>
          <a:bodyPr>
            <a:normAutofit/>
          </a:bodyPr>
          <a:lstStyle/>
          <a:p>
            <a:r>
              <a:rPr lang="en-US" sz="2400" dirty="0"/>
              <a:t>Use sliders to adjust the constant level, amplitude, and phase angle</a:t>
            </a:r>
          </a:p>
          <a:p>
            <a:pPr>
              <a:spcBef>
                <a:spcPts val="600"/>
              </a:spcBef>
            </a:pPr>
            <a:r>
              <a:rPr lang="en-US" sz="2400" dirty="0"/>
              <a:t>Check “Show SSE” to see sum of squared </a:t>
            </a:r>
            <a:r>
              <a:rPr lang="en-US" sz="2400" dirty="0" smtClean="0"/>
              <a:t>errors</a:t>
            </a:r>
            <a:endParaRPr lang="en-US" sz="2400" dirty="0"/>
          </a:p>
        </p:txBody>
      </p:sp>
    </p:spTree>
    <p:extLst>
      <p:ext uri="{BB962C8B-B14F-4D97-AF65-F5344CB8AC3E}">
        <p14:creationId xmlns:p14="http://schemas.microsoft.com/office/powerpoint/2010/main" val="1030272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Fitting a Cosine Trend</a:t>
            </a:r>
          </a:p>
        </p:txBody>
      </p:sp>
      <p:pic>
        <p:nvPicPr>
          <p:cNvPr id="6" name="Picture 2" descr="A series of equations. The equation at the top reads Y equals Beta subscript 0 plus alpha cosine ((2 times pi times t all over 12) Plus Theta) plus epsilon. An arrow pointing at this equation reads This is a nonlinear model. A text reads But with a little trigonometry and an equation below it reads Y equals Beta subscript 0 plus alpha cosine (Theta) cosine (2 times pi times t all over 12) minus alpha sine (Theta) sine (2 times pi times t over 12) plus epsilon. Cosine (2 times pi times t all over 12) and Sine (2 times pi times t over 12) are boxed. A text with an equation reads Use two predictors: X subscript cosine equals cosine (2 times pi times t all over 12) and X subscript sine equals sine (2 times pi times t all over 12). The equation at the bottom read Y equals Beta subscript 0 plus Beta subscript 1 times X subscript cosine plus Beta subscript 2 X subscript sine plus Epsilon."/>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734876" y="1517135"/>
            <a:ext cx="7674249" cy="461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74528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Section </a:t>
            </a:r>
            <a:r>
              <a:rPr lang="en-US" dirty="0" smtClean="0"/>
              <a:t>12</a:t>
            </a:r>
            <a:r>
              <a:rPr lang="en-US" dirty="0" smtClean="0">
                <a:latin typeface="Arial" pitchFamily="34" charset="0"/>
                <a:cs typeface="Arial" pitchFamily="34" charset="0"/>
              </a:rPr>
              <a:t>.1</a:t>
            </a:r>
            <a:endParaRPr lang="ru-RU" dirty="0">
              <a:latin typeface="Arial" pitchFamily="34" charset="0"/>
              <a:cs typeface="Arial" pitchFamily="34" charset="0"/>
            </a:endParaRPr>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spcBef>
                <a:spcPct val="0"/>
              </a:spcBef>
              <a:spcAft>
                <a:spcPct val="15000"/>
              </a:spcAft>
              <a:buNone/>
            </a:pPr>
            <a:r>
              <a:rPr lang="en-US" altLang="en-US" dirty="0">
                <a:sym typeface="Symbol" panose="05050102010706020507" pitchFamily="18" charset="2"/>
              </a:rPr>
              <a:t>Time series</a:t>
            </a:r>
          </a:p>
          <a:p>
            <a:pPr marL="0" indent="512763">
              <a:spcBef>
                <a:spcPct val="0"/>
              </a:spcBef>
              <a:spcAft>
                <a:spcPct val="15000"/>
              </a:spcAft>
              <a:buNone/>
            </a:pPr>
            <a:r>
              <a:rPr lang="en-US" altLang="en-US" dirty="0" smtClean="0">
                <a:sym typeface="Symbol" panose="05050102010706020507" pitchFamily="18" charset="2"/>
              </a:rPr>
              <a:t>Plot</a:t>
            </a:r>
            <a:endParaRPr lang="en-US" altLang="en-US" dirty="0">
              <a:sym typeface="Symbol" panose="05050102010706020507" pitchFamily="18" charset="2"/>
            </a:endParaRPr>
          </a:p>
          <a:p>
            <a:pPr marL="0" indent="512763">
              <a:spcBef>
                <a:spcPct val="0"/>
              </a:spcBef>
              <a:spcAft>
                <a:spcPct val="15000"/>
              </a:spcAft>
              <a:buNone/>
            </a:pPr>
            <a:r>
              <a:rPr lang="en-US" altLang="en-US" dirty="0" smtClean="0">
                <a:sym typeface="Symbol" panose="05050102010706020507" pitchFamily="18" charset="2"/>
              </a:rPr>
              <a:t>Function </a:t>
            </a:r>
            <a:r>
              <a:rPr lang="en-US" altLang="en-US" dirty="0">
                <a:sym typeface="Symbol" panose="05050102010706020507" pitchFamily="18" charset="2"/>
              </a:rPr>
              <a:t>of </a:t>
            </a:r>
            <a:r>
              <a:rPr lang="en-US" altLang="en-US" i="1" dirty="0">
                <a:sym typeface="Symbol" panose="05050102010706020507" pitchFamily="18" charset="2"/>
              </a:rPr>
              <a:t>t</a:t>
            </a:r>
            <a:r>
              <a:rPr lang="en-US" altLang="en-US" dirty="0">
                <a:sym typeface="Symbol" panose="05050102010706020507" pitchFamily="18" charset="2"/>
              </a:rPr>
              <a:t> models</a:t>
            </a:r>
          </a:p>
          <a:p>
            <a:pPr marL="0" indent="0">
              <a:spcBef>
                <a:spcPct val="0"/>
              </a:spcBef>
              <a:spcAft>
                <a:spcPct val="15000"/>
              </a:spcAft>
              <a:buNone/>
            </a:pPr>
            <a:r>
              <a:rPr lang="en-US" altLang="en-US" dirty="0" smtClean="0">
                <a:sym typeface="Symbol" panose="05050102010706020507" pitchFamily="18" charset="2"/>
              </a:rPr>
              <a:t>Seasonal </a:t>
            </a:r>
            <a:r>
              <a:rPr lang="en-US" altLang="en-US" dirty="0">
                <a:sym typeface="Symbol" panose="05050102010706020507" pitchFamily="18" charset="2"/>
              </a:rPr>
              <a:t>models</a:t>
            </a:r>
          </a:p>
          <a:p>
            <a:pPr marL="0" indent="512763">
              <a:spcBef>
                <a:spcPct val="0"/>
              </a:spcBef>
              <a:spcAft>
                <a:spcPct val="15000"/>
              </a:spcAft>
              <a:buNone/>
            </a:pPr>
            <a:r>
              <a:rPr lang="en-US" altLang="en-US" dirty="0" smtClean="0">
                <a:sym typeface="Symbol" panose="05050102010706020507" pitchFamily="18" charset="2"/>
              </a:rPr>
              <a:t>Cosine </a:t>
            </a:r>
            <a:r>
              <a:rPr lang="en-US" altLang="en-US" dirty="0">
                <a:sym typeface="Symbol" panose="05050102010706020507" pitchFamily="18" charset="2"/>
              </a:rPr>
              <a:t>trend</a:t>
            </a:r>
          </a:p>
          <a:p>
            <a:pPr marL="0" indent="512763">
              <a:spcBef>
                <a:spcPct val="0"/>
              </a:spcBef>
              <a:spcAft>
                <a:spcPct val="15000"/>
              </a:spcAft>
              <a:buNone/>
            </a:pPr>
            <a:r>
              <a:rPr lang="en-US" altLang="en-US" dirty="0" smtClean="0">
                <a:sym typeface="Symbol" panose="05050102010706020507" pitchFamily="18" charset="2"/>
              </a:rPr>
              <a:t>Seasonal </a:t>
            </a:r>
            <a:r>
              <a:rPr lang="en-US" altLang="en-US" dirty="0">
                <a:sym typeface="Symbol" panose="05050102010706020507" pitchFamily="18" charset="2"/>
              </a:rPr>
              <a:t>means</a:t>
            </a:r>
          </a:p>
          <a:p>
            <a:pPr marL="0" indent="0">
              <a:spcBef>
                <a:spcPct val="0"/>
              </a:spcBef>
              <a:spcAft>
                <a:spcPct val="15000"/>
              </a:spcAft>
              <a:buNone/>
            </a:pPr>
            <a:r>
              <a:rPr lang="en-US" altLang="en-US" dirty="0">
                <a:sym typeface="Symbol" panose="05050102010706020507" pitchFamily="18" charset="2"/>
              </a:rPr>
              <a:t>Seasonal + Linear trend</a:t>
            </a:r>
          </a:p>
        </p:txBody>
      </p:sp>
    </p:spTree>
    <p:extLst>
      <p:ext uri="{BB962C8B-B14F-4D97-AF65-F5344CB8AC3E}">
        <p14:creationId xmlns:p14="http://schemas.microsoft.com/office/powerpoint/2010/main" val="1340566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Cosine Trend for Peace Bridge Traffic</a:t>
            </a:r>
          </a:p>
        </p:txBody>
      </p:sp>
      <p:pic>
        <p:nvPicPr>
          <p:cNvPr id="6" name="Picture 2" descr="A set of command lines and a table.&#10;The command lines read:&#10;Prompt, Peace Bridge 2012 dollar sign X cos equals cos (2 asterisk pi asterisk Peace Bridge 2012 dollar sign t forward slash 12)&#10;Prompt, Peace Bridge 2012 dollar sign X sin equals sin (2 asterisk pi asterisk Peace Bridge 2012 dollar t forward slash 12) &#10;Prompt, mod 12 equals 1 m (Traffic approximately equals X cos plus X sin comma data equals Peace Bridge 2012) &#10;Prompt, summary (mod 12)&#10;Coefficients: &#10;The data presented in the table is as follows. Estimate S t d, Error, t value, P r greater than absolute value of t.&#10;Row 1, (Intercept). 478.325, 6.061, 78.916, less than 2 e negative 16, asterisk asterisk asterisk. &#10;Row 2, X cos. negative 78.217, 8.572, negative 9.125, 8.45 e negative 12, asterisk asterisk asterisk. &#10;Row 3, X sin. negative 61.688, 8.572, negative 7.197, 5.21 e negative 0 9m asterisk asterisk asterisk. &#10;Three hyphens separate the table and the following text:&#10;Residual standard error: 41.99 on 45 degrees of freedom &#10;Multiple R-squared: 0.7501, Adjusted R-squared: 0.739 &#10;F-statistic: 67.53 on 2 and 45 D F, p-value: 2.824 e negative 14 &#10;Below the command lines and table reads: S S E equals 79355."/>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22099" y="1524000"/>
            <a:ext cx="8899802" cy="4612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14506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Bridge Traffic with Cosine Trend</a:t>
            </a:r>
          </a:p>
        </p:txBody>
      </p:sp>
      <p:pic>
        <p:nvPicPr>
          <p:cNvPr id="6" name="Picture Placeholder 5" descr="A line graph shows two overlapping trends of bridge traffic with cosine fit over 5 years. The graph shows time on the horizontal axis as 2012 to 2016 in increments of 1 and the vertical axis shows traffic from 350 to 650 in increments of 150. The graph shows four peaks and four troughs. The first line in the graph begins in year 2012, traffic 400, peaks between 2012 and 2013 at 650, falls to 400 in 2013, peaks to 640 between 2013 and 2014, falls to 390 in 2014, peaks to 630 between 2014 and 2015, falls to the lowest at 330 between in 2015, peaks to 610 between 2015 to 2016 and falls to 400 in 2016.&#10;The second line in the graph also shows four peaks and troughs. The line begins in year 2012, traffic 380, peaks at 570 between 2012 and 2013 and falls to 570 in 2013. The graph maintains the same trend with little or no difference till 2016. All data are approximate.">
            <a:extLst>
              <a:ext uri="{FF2B5EF4-FFF2-40B4-BE49-F238E27FC236}">
                <a16:creationId xmlns="" xmlns:a16="http://schemas.microsoft.com/office/drawing/2014/main" id="{D523334C-7CF6-445C-AF4D-BB7DCEFEDC3E}"/>
              </a:ext>
            </a:extLst>
          </p:cNvPr>
          <p:cNvPicPr>
            <a:picLocks noGrp="1" noChangeAspect="1"/>
          </p:cNvPicPr>
          <p:nvPr>
            <p:ph type="pic" sz="quarter" idx="11"/>
          </p:nvPr>
        </p:nvPicPr>
        <p:blipFill>
          <a:blip r:embed="rId2"/>
          <a:stretch>
            <a:fillRect/>
          </a:stretch>
        </p:blipFill>
        <p:spPr>
          <a:xfrm>
            <a:off x="905333" y="1546886"/>
            <a:ext cx="7333334" cy="4525715"/>
          </a:xfrm>
          <a:prstGeom prst="rect">
            <a:avLst/>
          </a:prstGeom>
        </p:spPr>
      </p:pic>
    </p:spTree>
    <p:extLst>
      <p:ext uri="{BB962C8B-B14F-4D97-AF65-F5344CB8AC3E}">
        <p14:creationId xmlns:p14="http://schemas.microsoft.com/office/powerpoint/2010/main" val="1851697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Seasonal Means Model</a:t>
            </a:r>
          </a:p>
        </p:txBody>
      </p:sp>
      <p:sp>
        <p:nvSpPr>
          <p:cNvPr id="3" name="Content Placeholder 2"/>
          <p:cNvSpPr>
            <a:spLocks noGrp="1"/>
          </p:cNvSpPr>
          <p:nvPr>
            <p:ph idx="1"/>
          </p:nvPr>
        </p:nvSpPr>
        <p:spPr>
          <a:xfrm>
            <a:off x="243114" y="1415142"/>
            <a:ext cx="8610600" cy="1709058"/>
          </a:xfrm>
        </p:spPr>
        <p:txBody>
          <a:bodyPr>
            <a:noAutofit/>
          </a:bodyPr>
          <a:lstStyle/>
          <a:p>
            <a:pPr marL="0" indent="0">
              <a:buNone/>
            </a:pPr>
            <a:r>
              <a:rPr lang="en-US" sz="2400" dirty="0"/>
              <a:t>Basic Idea:  Allow a separate value (mean) for each seasonal period (month</a:t>
            </a:r>
            <a:r>
              <a:rPr lang="en-US" sz="2400" dirty="0" smtClean="0"/>
              <a:t>)</a:t>
            </a:r>
          </a:p>
          <a:p>
            <a:pPr marL="0" indent="0">
              <a:buNone/>
            </a:pPr>
            <a:r>
              <a:rPr lang="en-US" sz="2400" dirty="0"/>
              <a:t>Could find the sample mean for each month OR</a:t>
            </a:r>
          </a:p>
          <a:p>
            <a:pPr marL="0" indent="0">
              <a:buNone/>
            </a:pPr>
            <a:r>
              <a:rPr lang="en-US" sz="2400" dirty="0"/>
              <a:t>Use regression with indicators for the </a:t>
            </a:r>
            <a:r>
              <a:rPr lang="en-US" sz="2400" dirty="0" smtClean="0"/>
              <a:t>months</a:t>
            </a:r>
            <a:endParaRPr lang="en-US" sz="2400" dirty="0"/>
          </a:p>
        </p:txBody>
      </p:sp>
      <p:pic>
        <p:nvPicPr>
          <p:cNvPr id="16" name="Picture 3" descr="Two equations and a note. At the top, the first equation reads Month 7 equals open curly bracket 1 if July and 0 otherwise. The second equation read Y equals Beta subscript 0 plus Beta subscript 1 month 2 plus Beta subscript 2 Month 3 plus ellipsis plus Beta subscript 11 Month 12 plus epsilon. At the bottom the Note reads as follows: Need to leave one month’s indicator out. Intercept (Beta subscript 0) Gives mean for that month. Offer coefficients measure change to the other month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744682" y="3352800"/>
            <a:ext cx="7654636" cy="2796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83596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Bridge Traffic: Seasonal Means</a:t>
            </a:r>
          </a:p>
        </p:txBody>
      </p:sp>
      <p:pic>
        <p:nvPicPr>
          <p:cNvPr id="7" name="Picture 2" descr="A set of command lines and a table. The command lines read:&#10;Prompt, mod l 2 s m equals l m (Traffic hyphen factor (Month) comma data equals Peace Bridge 2012) &#10;Prompt, summary (mod l 2 s m) &#10;The data presented in the table is as follows. Estimate S t d, Error, t value, P r greater than absolute value of t.&#10; Row 1, (Intercept). 383.08 12.95 29.576 less than 2 e negative 16, asterisk asterisk asterisk. &#10; Row 2, factor (Month) 2. negative 10.68, 18.32, negative 0.583, 0.563676.&#10;Row 3, factor (Month) 3. 78.22, 18.32, 4.271, 0.000136, asterisk asterisk asterisk. &#10;Row 4, factor (Month) 4. 64.90, 18.32, 3.543, 0.001116, asterisk asterisk. &#10;Row 5, factor (Month) 5. 108.02, 18.32, 5.897, 9.53 e negative 0 7, asterisk asterisk asterisk. &#10;Row 6, factor (Month) 6. 133.47, 18.32, 7.287, 1.39 e negative 0 8, asterisk asterisk asterisk.&#10;Row 7, factor (Month) 7. 228.97, 18.32, 12.500, 1.17 e negative 14, asterisk asterisk asterisk. &#10;Row 8, factor (Month) 8. 255.77, 18.32, 13.963, 4.21 e negative 16, asterisk asterisk asterisk.&#10;Row 9, factor (Month) 9. 107.77, 18.32, 5.884, 9.94 e negative 0 7, asterisk asterisk asterisk.&#10;Row 10, factor (Month) 10. 99.05, 18.32, 5.407, 4.31 e negative 0 6, asterisk asterisk asterisk. &#10;Row 11, factor (Month) 11. 39.55, 18.32, 2.159, 0.037579, asterisk. &#10;Row 12, factor (Month) 12. 37.92, 18.32, 2.070, 0.045642, asterisk. &#10;Three hyphens separate the table and the following text:&#10;Residual standard error: 25.9 on 36 degrees of freedom &#10;Multiple R-squared: 0.9239, Adjusted R-squared: 0.9007 &#10;F-statistic: 39.74 on 11 and 36 D F, p-value: less than 2.2 e negative 16"/>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496503" y="1371600"/>
            <a:ext cx="8150995" cy="4830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82612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Bridge Traffic with Seasonal Means</a:t>
            </a:r>
          </a:p>
        </p:txBody>
      </p:sp>
      <p:pic>
        <p:nvPicPr>
          <p:cNvPr id="6" name="Picture Placeholder 5" descr="A line graph shows two overlapping trends of bridge traffic with cosine fit over 5 years. The graph shows time on the horizontal axis as 2012 to 2016 in increments of 1 and the vertical axis shows traffic from 350 to 650 in increments of 150. The graph shows four peaks and four troughs. The first line in the graph begins in year 2012, traffic 400, peaks between 2012 and 2013 at 650, falls to 400 in 2013, peaks to 640 between 2013 and 2014, falls to 390 in 2014, peaks to 630 between 2014 and 2015, falls to the lowest at 330 between in 2015, peaks to 610 between 2015 to 2016 and falls to 400 in 2016.&#10;The second line in the graph also shows four peaks and troughs. The line begins in year 2012, traffic 380, peaks at 640 between 2012 and 2013 and falls to 380 in 2013. The graph maintains the same trend with little or no difference till 2015. Between 2015 and 2018 the graph peaks at traffic 650 and falls to 450 in 2016. All data are approximate.">
            <a:extLst>
              <a:ext uri="{FF2B5EF4-FFF2-40B4-BE49-F238E27FC236}">
                <a16:creationId xmlns="" xmlns:a16="http://schemas.microsoft.com/office/drawing/2014/main" id="{BF93A980-6AE8-4B3B-AA7D-909209F893A7}"/>
              </a:ext>
            </a:extLst>
          </p:cNvPr>
          <p:cNvPicPr>
            <a:picLocks noGrp="1" noChangeAspect="1"/>
          </p:cNvPicPr>
          <p:nvPr>
            <p:ph type="pic" sz="quarter" idx="11"/>
          </p:nvPr>
        </p:nvPicPr>
        <p:blipFill>
          <a:blip r:embed="rId2"/>
          <a:stretch>
            <a:fillRect/>
          </a:stretch>
        </p:blipFill>
        <p:spPr>
          <a:xfrm>
            <a:off x="905333" y="1570285"/>
            <a:ext cx="7333334" cy="4525715"/>
          </a:xfrm>
          <a:prstGeom prst="rect">
            <a:avLst/>
          </a:prstGeom>
        </p:spPr>
      </p:pic>
    </p:spTree>
    <p:extLst>
      <p:ext uri="{BB962C8B-B14F-4D97-AF65-F5344CB8AC3E}">
        <p14:creationId xmlns:p14="http://schemas.microsoft.com/office/powerpoint/2010/main" val="31889608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Cosine Trend vs. Seasonal Means</a:t>
            </a:r>
          </a:p>
        </p:txBody>
      </p:sp>
      <p:sp>
        <p:nvSpPr>
          <p:cNvPr id="3" name="Content Placeholder 2"/>
          <p:cNvSpPr>
            <a:spLocks noGrp="1"/>
          </p:cNvSpPr>
          <p:nvPr>
            <p:ph idx="1"/>
          </p:nvPr>
        </p:nvSpPr>
        <p:spPr>
          <a:xfrm>
            <a:off x="446562" y="1773881"/>
            <a:ext cx="8610600" cy="566058"/>
          </a:xfrm>
        </p:spPr>
        <p:txBody>
          <a:bodyPr>
            <a:normAutofit/>
          </a:bodyPr>
          <a:lstStyle/>
          <a:p>
            <a:pPr marL="0" indent="0">
              <a:buNone/>
            </a:pPr>
            <a:r>
              <a:rPr lang="en-US" dirty="0"/>
              <a:t>Cosine trend </a:t>
            </a:r>
            <a:r>
              <a:rPr lang="en-US" dirty="0" smtClean="0"/>
              <a:t>	Fewer </a:t>
            </a:r>
            <a:r>
              <a:rPr lang="en-US" dirty="0"/>
              <a:t>parameters (3 vs. 12</a:t>
            </a:r>
            <a:r>
              <a:rPr lang="en-US" dirty="0" smtClean="0"/>
              <a:t>)</a:t>
            </a:r>
            <a:endParaRPr lang="en-US" dirty="0"/>
          </a:p>
        </p:txBody>
      </p:sp>
      <p:pic>
        <p:nvPicPr>
          <p:cNvPr id="8" name="Picture 2" descr="A set of command lines. The command lines read: &#10;Residual standard error: 41.99 on 45 degrees of freedom &#10;Multiple R-squared: 0.7501, Adjusted R-squared: 0.739&#10;F-statistic: 67.53 on 2 and 45 D F, p-value: 2.824 e negative 14"/>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507237" y="2362200"/>
            <a:ext cx="8129526" cy="86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descr="A set of command lines titled Seasonal means Better R 2, adjusted R 2, and sigma caret subscript epsilon. The command lines read: &#10;Residual standard error: 25.9 on 36 degrees of freedom &#10;Multiple R-squared: 0.9239, Adjusted R-squared: 0.9007 &#10;F-statistic: 39.74 on 11 and 36 DF, p-value: less than 2.2 e negative 16"/>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449987" y="4038600"/>
            <a:ext cx="8244027" cy="1395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98018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Residuals for Bridge Traffic Cosine Trend and Seasonal </a:t>
            </a:r>
            <a:r>
              <a:rPr lang="en-US" dirty="0" smtClean="0"/>
              <a:t>Means</a:t>
            </a:r>
            <a:endParaRPr lang="en-US" dirty="0"/>
          </a:p>
        </p:txBody>
      </p:sp>
      <p:pic>
        <p:nvPicPr>
          <p:cNvPr id="7" name="Picture Placeholder 6" descr="A line graph titled Cosine Trend measures cosine residuals over a 5 year time period. The graph shows time on the horizontal axis as 2012 to 2016 in increments of 1 and the vertical axis shows cosine residuals from negative 50 to 100 in increments of 50. The graph has an irregular downward sloping trend with peaks and troughs. The first line in the graph begins in year 2012, cosine residuals 30, peaks between 2012 and 2013 at 100, falls to the lowest as negative 40 between 2015 to 2016, rises again and ends at negative 5 in 2016. All the data are approximate.">
            <a:extLst>
              <a:ext uri="{FF2B5EF4-FFF2-40B4-BE49-F238E27FC236}">
                <a16:creationId xmlns="" xmlns:a16="http://schemas.microsoft.com/office/drawing/2014/main" id="{BD68AED3-EE32-41CB-922E-AFD6997CD9AC}"/>
              </a:ext>
            </a:extLst>
          </p:cNvPr>
          <p:cNvPicPr>
            <a:picLocks noGrp="1" noChangeAspect="1"/>
          </p:cNvPicPr>
          <p:nvPr>
            <p:ph type="pic" sz="quarter" idx="11"/>
          </p:nvPr>
        </p:nvPicPr>
        <p:blipFill>
          <a:blip r:embed="rId2"/>
          <a:stretch>
            <a:fillRect/>
          </a:stretch>
        </p:blipFill>
        <p:spPr>
          <a:xfrm>
            <a:off x="486658" y="1679422"/>
            <a:ext cx="3971739" cy="2451131"/>
          </a:xfrm>
          <a:prstGeom prst="rect">
            <a:avLst/>
          </a:prstGeom>
        </p:spPr>
      </p:pic>
      <p:pic>
        <p:nvPicPr>
          <p:cNvPr id="9" name="Picture Placeholder 8" descr="A line graph shows seasonal means over 5 years. The graph shows time on the horizontal axis as 2012 to 2016 in increments of 1 and the vertical axis shows seasonal means residuals from negative 40 to 40 in increments of 10. The graph has an irregular downward sloping trend with peaks and troughs. The first line in the graph begins in year 2012, seasonal means residuals 20, peaks between 2012 and 2013 at 38, falls to the lowest at negative 35 between 2015 to 2016, rises again and ends at negative 18 in 2016. All data are approximate.">
            <a:extLst>
              <a:ext uri="{FF2B5EF4-FFF2-40B4-BE49-F238E27FC236}">
                <a16:creationId xmlns="" xmlns:a16="http://schemas.microsoft.com/office/drawing/2014/main" id="{E8D46282-4854-40D3-8D64-1B4415463344}"/>
              </a:ext>
            </a:extLst>
          </p:cNvPr>
          <p:cNvPicPr>
            <a:picLocks noGrp="1" noChangeAspect="1"/>
          </p:cNvPicPr>
          <p:nvPr>
            <p:ph type="pic" sz="quarter" idx="13"/>
          </p:nvPr>
        </p:nvPicPr>
        <p:blipFill>
          <a:blip r:embed="rId3"/>
          <a:stretch>
            <a:fillRect/>
          </a:stretch>
        </p:blipFill>
        <p:spPr>
          <a:xfrm>
            <a:off x="4787912" y="1652977"/>
            <a:ext cx="4034617" cy="2489935"/>
          </a:xfrm>
          <a:prstGeom prst="rect">
            <a:avLst/>
          </a:prstGeom>
        </p:spPr>
      </p:pic>
      <p:sp>
        <p:nvSpPr>
          <p:cNvPr id="13" name="Content Placeholder 12"/>
          <p:cNvSpPr>
            <a:spLocks noGrp="1"/>
          </p:cNvSpPr>
          <p:nvPr>
            <p:ph type="body" sz="quarter" idx="10"/>
          </p:nvPr>
        </p:nvSpPr>
        <p:spPr>
          <a:xfrm>
            <a:off x="241662" y="4753428"/>
            <a:ext cx="8673738" cy="1037772"/>
          </a:xfrm>
        </p:spPr>
        <p:txBody>
          <a:bodyPr/>
          <a:lstStyle/>
          <a:p>
            <a:pPr marL="0" indent="0">
              <a:buNone/>
            </a:pPr>
            <a:r>
              <a:rPr lang="en-US" sz="2400" dirty="0"/>
              <a:t>Looks like a decreasing trend in both</a:t>
            </a:r>
          </a:p>
          <a:p>
            <a:pPr marL="0" indent="0">
              <a:buNone/>
            </a:pPr>
            <a:r>
              <a:rPr lang="en-US" sz="2400" dirty="0">
                <a:sym typeface="Symbol" panose="05050102010706020507" pitchFamily="18" charset="2"/>
              </a:rPr>
              <a:t></a:t>
            </a:r>
            <a:r>
              <a:rPr lang="en-US" dirty="0" smtClean="0"/>
              <a:t> </a:t>
            </a:r>
            <a:r>
              <a:rPr lang="en-US" dirty="0"/>
              <a:t>Try adding a linear term to either seasonal </a:t>
            </a:r>
            <a:r>
              <a:rPr lang="en-US" dirty="0" smtClean="0"/>
              <a:t>model</a:t>
            </a:r>
            <a:endParaRPr lang="en-US" dirty="0"/>
          </a:p>
        </p:txBody>
      </p:sp>
    </p:spTree>
    <p:extLst>
      <p:ext uri="{BB962C8B-B14F-4D97-AF65-F5344CB8AC3E}">
        <p14:creationId xmlns:p14="http://schemas.microsoft.com/office/powerpoint/2010/main" val="2398447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Seasonal Means + Linear Trend</a:t>
            </a:r>
          </a:p>
        </p:txBody>
      </p:sp>
      <p:pic>
        <p:nvPicPr>
          <p:cNvPr id="12" name="Picture 2" descr="An equation reads Y equals B subscript 0 plus B subscript 1 t plus B subscript 2 Month 2 plus B subscript 3 Month 3 plus ellipsis plus B subscript 12 Month 12 plus epsilon. "/>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304800" y="1495425"/>
            <a:ext cx="8610600"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A set of command lines and a table. The command lines read:&#10;Prompt, modlines m equals l m (Traffic approximately equals t plus factor (Month) comma data equals Peace Bridge 2012)&#10;Prompt, summary (modlines m).&#10;The data presented in the table is as follows. Estimate S t d, Error, t value, P r greater than absolute value of t.&#10;Row 1, (Intercept). 412.0421, 5.8290, 70.688, less than 2 e negative 16, asterisk asterisk asterisk.&#10;Row 2, t. negative 1.5246, 0.1161, negative 13.132, 4.36 e negative 15, asterisk asterisk asterisk. &#10;Row 3, factor (Month) 2. negative 9.1504, 7.6313, negative 1.199, 0.239.&#10;Row 4, factor (Month) 3. 81.2742, 7.6339, 10.646, 1.61 e negative 12, asterisk asterisk asterisk. &#10;Row 5, factor (Month) 4. 69.4737, 7.6384, 9.095, 9.54 e negative 11, asterisk asterisk asterisk. &#10;Row 6, factor (Month) 5. 114.1233, 7.6445, 14.929, less than 2 e negative 16, asterisk asterisk asterisk. &#10;Row 7. factor (Month) 6. 141.0979, 7.6525, 18.438, less than 2 e negative 16, asterisk asterisk asterisk. &#10;Row 8. factor (Month) 7. 238.1225, 7.6621, 31.078, less than 2 e negative 16, asterisk asterisk asterisk. &#10;Row 9. factor (Month) 8. 266.4471, 7.6736, 34.723, less than 2 e negative 16, asterisk asterisk asterisk. &#10;Row 10. factor (Month) 9. 119.9717, 7.6867, 15.608, less than 2 e negative 16, asterisk asterisk asterisk. &#10;Row 11. factor (Month) 10. 112.7712, 7.7016, 14.643, less than 2 e negative 16, asterisk asterisk asterisk. &#10;Row 12. factor (Month) 11. 54.7958, 7.7182, 7.100, 2.84 e negative 0 8, asterisk asterisk asterisk. &#10;Row 13. factor (Month) 12. 54.6954, 7.7365, 7.070, 3.11 e negative 0 8, asterisk asterisk asterisk. &#10;Three hyphens separate the table and the following text:&#10;Residual standard error: 10.79 on 35 degrees of freedom &#10;Multiple R-squared: 0.9872, Adjusted R-squared: 0.9828 &#10;F-statistic: 224.3 on 12 and 35 D F, p-value: less than 2.2 e negative 16"/>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1365128" y="2422997"/>
            <a:ext cx="6413744" cy="3774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1035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Residuals: Linear + Seasonal Means</a:t>
            </a:r>
          </a:p>
        </p:txBody>
      </p:sp>
      <p:pic>
        <p:nvPicPr>
          <p:cNvPr id="6" name="Picture Placeholder 5" descr="A line graph shows residuals for linear plus seasonal means over 5 years. The graph shows time on the horizontal axis as 2012 to 2016 in increments of 1 and the vertical axis shows residuals from negative 30 to 20 in increments of 10. The graph has an irregular trend with peaks and troughs. The first line in the graph begins in year 2012, seasonal residuals negative 6, peaks between 2012 and 2013 to 10, falls to the lowest at negative 35 between 2015 to 2016, rises again and ends at negative 18 in 2016. All data are approximate.">
            <a:extLst>
              <a:ext uri="{FF2B5EF4-FFF2-40B4-BE49-F238E27FC236}">
                <a16:creationId xmlns="" xmlns:a16="http://schemas.microsoft.com/office/drawing/2014/main" id="{EE5C9255-B129-4A71-9315-7DA40C07EBD3}"/>
              </a:ext>
            </a:extLst>
          </p:cNvPr>
          <p:cNvPicPr>
            <a:picLocks noGrp="1" noChangeAspect="1"/>
          </p:cNvPicPr>
          <p:nvPr>
            <p:ph type="pic" sz="quarter" idx="13"/>
          </p:nvPr>
        </p:nvPicPr>
        <p:blipFill>
          <a:blip r:embed="rId2"/>
          <a:stretch>
            <a:fillRect/>
          </a:stretch>
        </p:blipFill>
        <p:spPr>
          <a:xfrm>
            <a:off x="905333" y="1600200"/>
            <a:ext cx="7333334" cy="4525715"/>
          </a:xfrm>
          <a:prstGeom prst="rect">
            <a:avLst/>
          </a:prstGeom>
        </p:spPr>
      </p:pic>
    </p:spTree>
    <p:extLst>
      <p:ext uri="{BB962C8B-B14F-4D97-AF65-F5344CB8AC3E}">
        <p14:creationId xmlns:p14="http://schemas.microsoft.com/office/powerpoint/2010/main" val="581576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Decomposing a Time Series</a:t>
            </a:r>
          </a:p>
        </p:txBody>
      </p:sp>
      <p:pic>
        <p:nvPicPr>
          <p:cNvPr id="7" name="Picture 2" descr="Four graphs show that Peace bridge traffic equals Linear trend plus seasonal adjustment plus random error. The first line graph plots peace bridge traffic over 5 years.  &#10;The graph shows time on the horizontal axis as 2012 to 2016 in increments of 1 and traffic on the vertical axis from 350 to 650 in increments of 150. The graph shows four peaks and four troughs. The graph begins in year 2012, traffic 400, peaks between 2012 and 2013 at 650, falls to 400 in 2013, peaks to 640 between 2013 and 2014, falls to 390 in 2014, peaks to 630 between 2014 and 2015, falls to the lowest at 330 between in 2015, peaks to 610 between 2015 to 2016 and falls to 400 in 2016.&#10;The second graph titled linear trend shows time on the horizontal axis as 2012 to 2016 in increments of 1 and the vertical axis shows linear from 350 to 650 in increments of 150. A downward sloping line begins in year 2012, linear 500 and ends in 2016, linear 440.&#10;The third graph titled seasonal adjustment shows time on the horizontal axis as 2012 to 2016 in increments of 1 and seasonal on the vertical axis from negative 150 to 250 in increments of 50. The graph shows four peaks and four troughs. The graph begins at time 2012, seasonal negative 98, peaks between 2012 and 2013 at 160, falls to negative 98 and maintains a similar trend till it falls and ends at negative 50 in 2016.&#10;The fourth graph titled random error shows time on the horizontal axis as 2012 to 2016 in increments of 1 and the vertical axis shows residuals from negative 150 to 200 in increments of 50. A line is drawn parallel to the horizontal axis from residual zero and it shows peaks and troughs between 10 and negative 20 till 2016.&#10;All data are approximate."/>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tretch>
            <a:fillRect/>
          </a:stretch>
        </p:blipFill>
        <p:spPr bwMode="auto">
          <a:xfrm>
            <a:off x="1218606" y="1449180"/>
            <a:ext cx="6706788" cy="4772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2993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 Series </a:t>
            </a:r>
            <a:r>
              <a:rPr lang="en-US" dirty="0" smtClean="0"/>
              <a:t>Analysis</a:t>
            </a:r>
            <a:endParaRPr lang="ru-RU" dirty="0">
              <a:latin typeface="Arial" pitchFamily="34" charset="0"/>
              <a:cs typeface="Arial" pitchFamily="34" charset="0"/>
            </a:endParaRPr>
          </a:p>
        </p:txBody>
      </p:sp>
      <p:sp>
        <p:nvSpPr>
          <p:cNvPr id="3" name="Content Placeholder 2"/>
          <p:cNvSpPr>
            <a:spLocks noGrp="1"/>
          </p:cNvSpPr>
          <p:nvPr>
            <p:ph sz="quarter" idx="10"/>
          </p:nvPr>
        </p:nvSpPr>
        <p:spPr>
          <a:xfrm>
            <a:off x="247304" y="1407392"/>
            <a:ext cx="8591895" cy="4841007"/>
          </a:xfrm>
        </p:spPr>
        <p:txBody>
          <a:bodyPr>
            <a:normAutofit/>
          </a:bodyPr>
          <a:lstStyle/>
          <a:p>
            <a:pPr marL="0" indent="0" algn="ctr">
              <a:buNone/>
            </a:pPr>
            <a:r>
              <a:rPr lang="en-US" b="1" dirty="0"/>
              <a:t>What is a time series?</a:t>
            </a:r>
          </a:p>
          <a:p>
            <a:pPr marL="0" indent="0" algn="ctr">
              <a:buNone/>
            </a:pPr>
            <a:r>
              <a:rPr lang="en-US" i="1" dirty="0"/>
              <a:t>A sequence of numeric observations of a variable at different points in time</a:t>
            </a:r>
            <a:r>
              <a:rPr lang="en-US" i="1" dirty="0" smtClean="0"/>
              <a:t>.</a:t>
            </a:r>
          </a:p>
          <a:p>
            <a:pPr marL="0" indent="0">
              <a:buNone/>
            </a:pPr>
            <a:endParaRPr lang="en-US" dirty="0" smtClean="0"/>
          </a:p>
          <a:p>
            <a:pPr marL="0" indent="0">
              <a:buNone/>
            </a:pPr>
            <a:r>
              <a:rPr lang="en-US" dirty="0" smtClean="0"/>
              <a:t>Why </a:t>
            </a:r>
            <a:r>
              <a:rPr lang="en-US" dirty="0"/>
              <a:t>model time series</a:t>
            </a:r>
            <a:r>
              <a:rPr lang="en-US" dirty="0" smtClean="0"/>
              <a:t>?</a:t>
            </a:r>
            <a:endParaRPr lang="en-US" dirty="0"/>
          </a:p>
          <a:p>
            <a:pPr marL="514350" indent="-514350">
              <a:buFont typeface="+mj-lt"/>
              <a:buAutoNum type="alphaUcPeriod"/>
            </a:pPr>
            <a:r>
              <a:rPr lang="en-US" dirty="0" smtClean="0"/>
              <a:t>Forecast </a:t>
            </a:r>
            <a:r>
              <a:rPr lang="en-US" dirty="0"/>
              <a:t>future values of the series</a:t>
            </a:r>
          </a:p>
          <a:p>
            <a:pPr marL="514350" indent="-514350">
              <a:buFont typeface="+mj-lt"/>
              <a:buAutoNum type="alphaUcPeriod"/>
            </a:pPr>
            <a:r>
              <a:rPr lang="en-US" dirty="0" smtClean="0"/>
              <a:t>Understand </a:t>
            </a:r>
            <a:r>
              <a:rPr lang="en-US" dirty="0"/>
              <a:t>the history of the </a:t>
            </a:r>
            <a:r>
              <a:rPr lang="en-US" dirty="0" smtClean="0"/>
              <a:t>data</a:t>
            </a:r>
            <a:endParaRPr lang="en-US" dirty="0"/>
          </a:p>
        </p:txBody>
      </p:sp>
    </p:spTree>
    <p:extLst>
      <p:ext uri="{BB962C8B-B14F-4D97-AF65-F5344CB8AC3E}">
        <p14:creationId xmlns:p14="http://schemas.microsoft.com/office/powerpoint/2010/main" val="20185419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Example: Arctic Sea Ice Extent</a:t>
            </a:r>
          </a:p>
        </p:txBody>
      </p:sp>
      <p:pic>
        <p:nvPicPr>
          <p:cNvPr id="14" name="Picture 2" descr="A satellite view shows the extension of sea ice and its boundaries in the Northern hemisphere."/>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8232" y="1495926"/>
            <a:ext cx="3614777" cy="4666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p:cNvSpPr>
            <a:spLocks noGrp="1"/>
          </p:cNvSpPr>
          <p:nvPr>
            <p:ph idx="1"/>
          </p:nvPr>
        </p:nvSpPr>
        <p:spPr>
          <a:xfrm>
            <a:off x="3835652" y="1643742"/>
            <a:ext cx="5130297" cy="4299858"/>
          </a:xfrm>
        </p:spPr>
        <p:txBody>
          <a:bodyPr>
            <a:noAutofit/>
          </a:bodyPr>
          <a:lstStyle/>
          <a:p>
            <a:pPr marL="0" indent="0">
              <a:buNone/>
            </a:pPr>
            <a:r>
              <a:rPr lang="en-US" sz="2200" dirty="0"/>
              <a:t>Dataset: </a:t>
            </a:r>
            <a:r>
              <a:rPr lang="en-US" sz="2200" b="1" dirty="0" smtClean="0"/>
              <a:t>SeaIce</a:t>
            </a:r>
            <a:r>
              <a:rPr lang="en-US" sz="2200" dirty="0" smtClean="0"/>
              <a:t> (Stat2Data)</a:t>
            </a:r>
          </a:p>
          <a:p>
            <a:pPr marL="0" indent="0">
              <a:buNone/>
            </a:pPr>
            <a:r>
              <a:rPr lang="en-US" sz="2200" b="1" dirty="0"/>
              <a:t>Extent </a:t>
            </a:r>
            <a:r>
              <a:rPr lang="en-US" sz="2200" dirty="0"/>
              <a:t>= Area (in million km</a:t>
            </a:r>
            <a:r>
              <a:rPr lang="en-US" sz="2200" baseline="30000" dirty="0"/>
              <a:t>2</a:t>
            </a:r>
            <a:r>
              <a:rPr lang="en-US" sz="2200" dirty="0"/>
              <a:t>) within the boundaries of ice coverage (measured in September 1979 to 2015</a:t>
            </a:r>
            <a:r>
              <a:rPr lang="en-US" sz="2200" dirty="0" smtClean="0"/>
              <a:t>)</a:t>
            </a:r>
          </a:p>
          <a:p>
            <a:pPr marL="0" indent="0">
              <a:buNone/>
            </a:pPr>
            <a:r>
              <a:rPr lang="en-US" sz="2200" dirty="0"/>
              <a:t>Data from:</a:t>
            </a:r>
          </a:p>
          <a:p>
            <a:pPr marL="0" indent="0">
              <a:spcBef>
                <a:spcPts val="0"/>
              </a:spcBef>
              <a:buNone/>
            </a:pPr>
            <a:r>
              <a:rPr lang="en-US" sz="2200" u="sng" dirty="0"/>
              <a:t>ftp://</a:t>
            </a:r>
            <a:r>
              <a:rPr lang="en-US" sz="2200" u="sng" dirty="0" smtClean="0"/>
              <a:t>sidads.colorado.edu/DATASETS/NOAA/G02135/Sep/N_09_areaV2.txt</a:t>
            </a:r>
          </a:p>
          <a:p>
            <a:pPr marL="0" indent="0">
              <a:spcBef>
                <a:spcPts val="0"/>
              </a:spcBef>
              <a:buNone/>
            </a:pPr>
            <a:r>
              <a:rPr lang="en-US" sz="2200" dirty="0"/>
              <a:t>JSE dataset article:</a:t>
            </a:r>
          </a:p>
          <a:p>
            <a:pPr marL="0" indent="0">
              <a:spcBef>
                <a:spcPts val="0"/>
              </a:spcBef>
              <a:buNone/>
            </a:pPr>
            <a:r>
              <a:rPr lang="en-US" sz="2200" dirty="0"/>
              <a:t>Using Data from Climate Science to Teach Introductory Statistics (Gary Witt)</a:t>
            </a:r>
          </a:p>
          <a:p>
            <a:pPr marL="0" indent="0">
              <a:spcBef>
                <a:spcPts val="0"/>
              </a:spcBef>
              <a:buNone/>
            </a:pPr>
            <a:r>
              <a:rPr lang="en-US" sz="2200" u="sng" dirty="0" smtClean="0"/>
              <a:t>www.amstat.org/publications/jse/v21n1/witt.pdf</a:t>
            </a:r>
          </a:p>
        </p:txBody>
      </p:sp>
    </p:spTree>
    <p:extLst>
      <p:ext uri="{BB962C8B-B14F-4D97-AF65-F5344CB8AC3E}">
        <p14:creationId xmlns:p14="http://schemas.microsoft.com/office/powerpoint/2010/main" val="3818528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Sea Ice Extent as a Time Series in R</a:t>
            </a:r>
          </a:p>
        </p:txBody>
      </p:sp>
      <p:pic>
        <p:nvPicPr>
          <p:cNvPr id="15" name="Picture 2" descr="A set of command lines and tables. The command lines read:&#10;Prompt, data (Sea Ice) &#10;Prompt, head (Sea Ice) &#10;The data presented in the table is as follows.&#10;Row 1, Year 1979. Extent 7.22, Area 4.54, t 1&#10;Row 2, Year 1980. Extent 7.86, Area 4.83, t 2 &#10;Row 3, Year 1981. Extent 7.25, Area 4.38, t 3&#10;Row 4, Year 1982. Extent 7.45, Area 4.38, t 4 &#10;Row 5, Year 1983. Extent 7.54, Area 4.64, t 5&#10;Row 6, Year 1984. Extent 7.11, Area 4.04, t 6"/>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066800" y="1437409"/>
            <a:ext cx="7155558" cy="1991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8"/>
          <p:cNvSpPr>
            <a:spLocks noGrp="1"/>
          </p:cNvSpPr>
          <p:nvPr>
            <p:ph idx="1"/>
          </p:nvPr>
        </p:nvSpPr>
        <p:spPr>
          <a:xfrm>
            <a:off x="243114" y="3505200"/>
            <a:ext cx="8610600" cy="526880"/>
          </a:xfrm>
        </p:spPr>
        <p:txBody>
          <a:bodyPr>
            <a:normAutofit/>
          </a:bodyPr>
          <a:lstStyle/>
          <a:p>
            <a:pPr marL="0" indent="0">
              <a:buNone/>
            </a:pPr>
            <a:r>
              <a:rPr lang="en-US" dirty="0"/>
              <a:t>First step: Make </a:t>
            </a:r>
            <a:r>
              <a:rPr lang="en-US" b="1" i="1" dirty="0"/>
              <a:t>Extent</a:t>
            </a:r>
            <a:r>
              <a:rPr lang="en-US" dirty="0"/>
              <a:t> a time series object in </a:t>
            </a:r>
            <a:r>
              <a:rPr lang="en-US" dirty="0" smtClean="0"/>
              <a:t>R</a:t>
            </a:r>
            <a:endParaRPr lang="en-US" dirty="0"/>
          </a:p>
        </p:txBody>
      </p:sp>
      <p:pic>
        <p:nvPicPr>
          <p:cNvPr id="17" name="Picture 3" descr="A set of command lines. The command lines read”&#10;Prompt, Extent Y equals t s (Sea Ice dollar Extent comma start equals 1979) &#10;Prompt, Extent Y &#10;Time Series: &#10;Start equals 1979 &#10;End equals 2015 &#10;Frequency equals 1 &#10;[1] 7.22 7.86 7.25 7.45 7.54 7.11 6.93 7.55 7.51 7.53 7.08 6.27 6.59 &#10;[14] 7.59 6.54 7.24 6.18 7.91 6.78 6.62 6.29 6.36 6.78 5.98 6.18 6.08  &#10;[27] 5.59 5.95 4.32 4.73 5.39 4.93 4.63 3.63 5.35 5.29 4.68"/>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914400" y="4114800"/>
            <a:ext cx="7312995" cy="2164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37887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Seeing Structure in a Time Series</a:t>
            </a:r>
          </a:p>
        </p:txBody>
      </p:sp>
      <p:sp>
        <p:nvSpPr>
          <p:cNvPr id="9" name="Content Placeholder 8"/>
          <p:cNvSpPr>
            <a:spLocks noGrp="1"/>
          </p:cNvSpPr>
          <p:nvPr>
            <p:ph idx="1"/>
          </p:nvPr>
        </p:nvSpPr>
        <p:spPr>
          <a:xfrm>
            <a:off x="243114" y="1600200"/>
            <a:ext cx="8610600" cy="526880"/>
          </a:xfrm>
        </p:spPr>
        <p:txBody>
          <a:bodyPr>
            <a:normAutofit/>
          </a:bodyPr>
          <a:lstStyle/>
          <a:p>
            <a:pPr marL="0" indent="0">
              <a:buNone/>
            </a:pPr>
            <a:r>
              <a:rPr lang="en-US" dirty="0"/>
              <a:t>Key tool: </a:t>
            </a:r>
            <a:r>
              <a:rPr lang="en-US" b="1" dirty="0"/>
              <a:t>Time Series </a:t>
            </a:r>
            <a:r>
              <a:rPr lang="en-US" b="1" dirty="0" smtClean="0"/>
              <a:t>Plot</a:t>
            </a:r>
            <a:endParaRPr lang="en-US" b="1" dirty="0"/>
          </a:p>
        </p:txBody>
      </p:sp>
      <p:pic>
        <p:nvPicPr>
          <p:cNvPr id="10" name="Picture 2" descr="A graph with a positive trend. The horizontal axis represents t and the vertical axis represents Y subscript t. The graph shows an upward sloping trend beginning from the vertical axis just above the origin. The trend has peaks and troughs."/>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tretch>
            <a:fillRect/>
          </a:stretch>
        </p:blipFill>
        <p:spPr bwMode="auto">
          <a:xfrm>
            <a:off x="933450" y="2305050"/>
            <a:ext cx="7277100"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9153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Sea Ice: Time Series Plot</a:t>
            </a:r>
          </a:p>
        </p:txBody>
      </p:sp>
      <p:pic>
        <p:nvPicPr>
          <p:cNvPr id="18" name="Picture 3" descr="A command line reads: Hash symbol, R has special routines for plotting a time series object. Prompt, plot (Extent Y)"/>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57175" y="1524000"/>
            <a:ext cx="862965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Placeholder 8" descr="A line graph plots Extent Y over 8 years. The graph shows time on the horizontal axis from 1980 to 2015 in increments of 5. Extent Y is shown on the vertical axis from 4 to 8 in increments of 1. The line graph has a downward trend that begins at 7 in 1980. The line peaks at 7.8 between 1995 and 2000, drops to the lowest at 3.5 between 2010 and 2015, then rises again and ends at 4.8 in 2015. All data are approximate.">
            <a:extLst>
              <a:ext uri="{FF2B5EF4-FFF2-40B4-BE49-F238E27FC236}">
                <a16:creationId xmlns:a16="http://schemas.microsoft.com/office/drawing/2014/main" xmlns="" id="{60F9D90A-2A22-48CD-8869-A05158A82557}"/>
              </a:ext>
            </a:extLst>
          </p:cNvPr>
          <p:cNvPicPr>
            <a:picLocks noGrp="1" noChangeAspect="1"/>
          </p:cNvPicPr>
          <p:nvPr>
            <p:ph type="pic" sz="quarter" idx="13"/>
          </p:nvPr>
        </p:nvPicPr>
        <p:blipFill>
          <a:blip r:embed="rId3"/>
          <a:stretch>
            <a:fillRect/>
          </a:stretch>
        </p:blipFill>
        <p:spPr>
          <a:xfrm>
            <a:off x="2295289" y="2339403"/>
            <a:ext cx="4553423" cy="2810113"/>
          </a:xfrm>
          <a:prstGeom prst="rect">
            <a:avLst/>
          </a:prstGeom>
        </p:spPr>
      </p:pic>
      <p:sp>
        <p:nvSpPr>
          <p:cNvPr id="9" name="Content Placeholder 8"/>
          <p:cNvSpPr>
            <a:spLocks noGrp="1"/>
          </p:cNvSpPr>
          <p:nvPr>
            <p:ph idx="1"/>
          </p:nvPr>
        </p:nvSpPr>
        <p:spPr>
          <a:xfrm>
            <a:off x="243114" y="5211357"/>
            <a:ext cx="8610600" cy="1053910"/>
          </a:xfrm>
        </p:spPr>
        <p:txBody>
          <a:bodyPr>
            <a:normAutofit/>
          </a:bodyPr>
          <a:lstStyle/>
          <a:p>
            <a:pPr marL="0" indent="0">
              <a:lnSpc>
                <a:spcPct val="110000"/>
              </a:lnSpc>
              <a:buNone/>
            </a:pPr>
            <a:r>
              <a:rPr lang="en-US" i="1" dirty="0"/>
              <a:t>What does this plot tell us</a:t>
            </a:r>
            <a:r>
              <a:rPr lang="en-US" i="1" dirty="0" smtClean="0"/>
              <a:t>?</a:t>
            </a:r>
          </a:p>
          <a:p>
            <a:pPr marL="0" indent="0">
              <a:lnSpc>
                <a:spcPct val="110000"/>
              </a:lnSpc>
              <a:buNone/>
            </a:pPr>
            <a:r>
              <a:rPr lang="en-US" i="1" dirty="0"/>
              <a:t>What sort of model might apply</a:t>
            </a:r>
            <a:r>
              <a:rPr lang="en-US" i="1" dirty="0" smtClean="0"/>
              <a:t>?</a:t>
            </a:r>
            <a:endParaRPr lang="en-US" i="1" dirty="0"/>
          </a:p>
        </p:txBody>
      </p:sp>
    </p:spTree>
    <p:extLst>
      <p:ext uri="{BB962C8B-B14F-4D97-AF65-F5344CB8AC3E}">
        <p14:creationId xmlns:p14="http://schemas.microsoft.com/office/powerpoint/2010/main" val="1196144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Linear Model in Time</a:t>
            </a:r>
          </a:p>
        </p:txBody>
      </p:sp>
      <p:sp>
        <p:nvSpPr>
          <p:cNvPr id="3" name="Content Placeholder 2"/>
          <p:cNvSpPr>
            <a:spLocks noGrp="1"/>
          </p:cNvSpPr>
          <p:nvPr>
            <p:ph idx="1"/>
          </p:nvPr>
        </p:nvSpPr>
        <p:spPr>
          <a:xfrm>
            <a:off x="243114" y="1338942"/>
            <a:ext cx="8610600" cy="489858"/>
          </a:xfrm>
        </p:spPr>
        <p:txBody>
          <a:bodyPr>
            <a:normAutofit/>
          </a:bodyPr>
          <a:lstStyle/>
          <a:p>
            <a:pPr marL="0" indent="0">
              <a:buNone/>
            </a:pPr>
            <a:r>
              <a:rPr lang="en-US" sz="2400" dirty="0"/>
              <a:t>Use the </a:t>
            </a:r>
            <a:r>
              <a:rPr lang="en-US" sz="2400" b="1" i="1" dirty="0"/>
              <a:t>Year</a:t>
            </a:r>
            <a:r>
              <a:rPr lang="en-US" sz="2400" dirty="0"/>
              <a:t> </a:t>
            </a:r>
            <a:r>
              <a:rPr lang="en-US" sz="2400" dirty="0" smtClean="0"/>
              <a:t>variable </a:t>
            </a:r>
            <a:r>
              <a:rPr lang="en-US" sz="2400" dirty="0"/>
              <a:t>(1979 to 2015</a:t>
            </a:r>
            <a:r>
              <a:rPr lang="en-US" sz="2400" dirty="0" smtClean="0"/>
              <a:t>)</a:t>
            </a:r>
            <a:endParaRPr lang="en-US" sz="2400" dirty="0"/>
          </a:p>
        </p:txBody>
      </p:sp>
      <p:pic>
        <p:nvPicPr>
          <p:cNvPr id="10" name="Picture 2" descr="A set of command lines and a table. The command lines read:&#10;Prompt, mod Y equals 1 m (Extent approximately equals Year comma data equals Sea Ice)&#10;Prompt, summary (mod Y).&#10;The data presented in the table is as follows. Estimate S t d, Error, t value, P r greater than absolute value of t.&#10;Row 1, (Intercept). 180.728966, 17.396966, 10.39, 3.10 e negative 12, asterisk asterisk asterisk. &#10;Row 2, Year. negative 0.087321, 0.008711, negative 10.02, 7.97 e negative 12, asterisk asterisk asterisk .&#10;Three hyphens separate the table and the following text:&#10;Residual standard error: 0.5658 on 35 degrees of freedom&#10;Multiple R-squared: 0.7417, Adjusted R-squared: 0.7343 &#10;F-statistic: 100.5 on 1 and 35 D F, p-value: 7.968 e negative 12"/>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431961" y="1866048"/>
            <a:ext cx="6287321" cy="1715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type="body" sz="quarter" idx="10"/>
          </p:nvPr>
        </p:nvSpPr>
        <p:spPr>
          <a:xfrm>
            <a:off x="241662" y="3645511"/>
            <a:ext cx="8673738" cy="870403"/>
          </a:xfrm>
        </p:spPr>
        <p:txBody>
          <a:bodyPr>
            <a:normAutofit lnSpcReduction="10000"/>
          </a:bodyPr>
          <a:lstStyle/>
          <a:p>
            <a:pPr marL="0" indent="0">
              <a:buNone/>
            </a:pPr>
            <a:r>
              <a:rPr lang="en-US" sz="2400" dirty="0"/>
              <a:t>Or use a time index, </a:t>
            </a:r>
            <a:r>
              <a:rPr lang="en-US" sz="2400" i="1" dirty="0" smtClean="0"/>
              <a:t>t</a:t>
            </a:r>
            <a:r>
              <a:rPr lang="en-US" sz="2400" dirty="0" smtClean="0"/>
              <a:t> = 1, 2, …, 37</a:t>
            </a:r>
          </a:p>
          <a:p>
            <a:pPr marL="0" indent="0">
              <a:buNone/>
            </a:pPr>
            <a:r>
              <a:rPr lang="en-US" sz="2400" dirty="0"/>
              <a:t>Fit is the </a:t>
            </a:r>
            <a:r>
              <a:rPr lang="en-US" sz="2400" dirty="0" smtClean="0"/>
              <a:t>same</a:t>
            </a:r>
            <a:endParaRPr lang="en-US" sz="2400" dirty="0"/>
          </a:p>
        </p:txBody>
      </p:sp>
      <p:pic>
        <p:nvPicPr>
          <p:cNvPr id="12" name="Picture 3" descr="A set of command lines and a table. The command lines read:&#10;Prompt, mod T equals 1 m (Extent approximately equals t comma data equals Sea Ice) &#10;Prompt, summary (mod T). &#10;The data presented in the table is as follows. Estimate S t d, Error, t value, P r greater than absolute value of t.&#10;Row 1, (Intercept). 180.728966, 17.396966, 10.39, 3.10 e negative 12, asterisk asterisk asterisk. &#10;Row 2, (Year). negative 0.087321, 0.008711, negative 10.02, 7.97 e negative 12, asterisk asterisk asterisk. &#10;Three hyphens separate the table and the following text:&#10;Residual standard error: 0.5658 on 35 degrees of freedom &#10;Multiple R-squared: 0.7417, Adjusted R-squared: 0.7343&#10;F-statistic: 100.5 on 1 and 35 D F, p-value: 7.968 e negative 12"/>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1381985" y="4563546"/>
            <a:ext cx="6360981" cy="1707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90247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Linear Fit</a:t>
            </a:r>
          </a:p>
        </p:txBody>
      </p:sp>
      <p:pic>
        <p:nvPicPr>
          <p:cNvPr id="6" name="Picture Placeholder 5" descr="A graph plotting time against Extent Y shows a downward sloping trend and a downward sloping dashed line. The Horizontal axis plots the values of Time in years and the horizontal axis plots the values of Extent Y. The downward sloping dashed line slopes through (1975, 8) and (2017, 4.7). The downward sloping trend with several peaks and troughs extends close to the dashed line from (1980, 7.3) to (2015, 5).">
            <a:extLst>
              <a:ext uri="{FF2B5EF4-FFF2-40B4-BE49-F238E27FC236}">
                <a16:creationId xmlns:a16="http://schemas.microsoft.com/office/drawing/2014/main" xmlns="" id="{B2CA7CBC-E71C-49B9-A0AF-3A61DBA81475}"/>
              </a:ext>
            </a:extLst>
          </p:cNvPr>
          <p:cNvPicPr>
            <a:picLocks noGrp="1" noChangeAspect="1"/>
          </p:cNvPicPr>
          <p:nvPr>
            <p:ph type="pic" sz="quarter" idx="11"/>
          </p:nvPr>
        </p:nvPicPr>
        <p:blipFill>
          <a:blip r:embed="rId2"/>
          <a:stretch>
            <a:fillRect/>
          </a:stretch>
        </p:blipFill>
        <p:spPr>
          <a:xfrm>
            <a:off x="889926" y="1557429"/>
            <a:ext cx="7364148" cy="4544732"/>
          </a:xfrm>
          <a:prstGeom prst="rect">
            <a:avLst/>
          </a:prstGeom>
        </p:spPr>
      </p:pic>
    </p:spTree>
    <p:extLst>
      <p:ext uri="{BB962C8B-B14F-4D97-AF65-F5344CB8AC3E}">
        <p14:creationId xmlns:p14="http://schemas.microsoft.com/office/powerpoint/2010/main" val="496431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2633</TotalTime>
  <Words>511</Words>
  <Application>Microsoft Office PowerPoint</Application>
  <PresentationFormat>On-screen Show (4:3)</PresentationFormat>
  <Paragraphs>77</Paragraphs>
  <Slides>29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ＭＳ Ｐゴシック</vt:lpstr>
      <vt:lpstr>Arial</vt:lpstr>
      <vt:lpstr>Arial Black</vt:lpstr>
      <vt:lpstr>Calibri</vt:lpstr>
      <vt:lpstr>Courier New</vt:lpstr>
      <vt:lpstr>Symbol</vt:lpstr>
      <vt:lpstr>Wingdings</vt:lpstr>
      <vt:lpstr>bergerinvitels3e_lectureslides_ch01_final</vt:lpstr>
      <vt:lpstr>Section 12.1 </vt:lpstr>
      <vt:lpstr>Section 12.1</vt:lpstr>
      <vt:lpstr>Time Series Analysis</vt:lpstr>
      <vt:lpstr>Example: Arctic Sea Ice Extent</vt:lpstr>
      <vt:lpstr>Sea Ice Extent as a Time Series in R</vt:lpstr>
      <vt:lpstr>Seeing Structure in a Time Series</vt:lpstr>
      <vt:lpstr>Sea Ice: Time Series Plot</vt:lpstr>
      <vt:lpstr>Linear Model in Time</vt:lpstr>
      <vt:lpstr>Linear Fit</vt:lpstr>
      <vt:lpstr>Residual Plot (as a Time Series)</vt:lpstr>
      <vt:lpstr>Quadratic Model (in t) (1 of 2)</vt:lpstr>
      <vt:lpstr>Quadratic Model (in t) (2 of 2)</vt:lpstr>
      <vt:lpstr>Example: Peace Bridge Traffic</vt:lpstr>
      <vt:lpstr>Traffic as a Monthly Time Series</vt:lpstr>
      <vt:lpstr>Time Series Plot: Bridge Traffic (1 of 2)</vt:lpstr>
      <vt:lpstr>Time Series Plot: Bridge Traffic (2 of 2)</vt:lpstr>
      <vt:lpstr>Illustration via CosineTrend App (1 of 2)</vt:lpstr>
      <vt:lpstr>Illustration via CosineTrend App (2 of 2)</vt:lpstr>
      <vt:lpstr>Fitting a Cosine Trend</vt:lpstr>
      <vt:lpstr>Cosine Trend for Peace Bridge Traffic</vt:lpstr>
      <vt:lpstr>Bridge Traffic with Cosine Trend</vt:lpstr>
      <vt:lpstr>Seasonal Means Model</vt:lpstr>
      <vt:lpstr>Bridge Traffic: Seasonal Means</vt:lpstr>
      <vt:lpstr>Bridge Traffic with Seasonal Means</vt:lpstr>
      <vt:lpstr>Cosine Trend vs. Seasonal Means</vt:lpstr>
      <vt:lpstr>Residuals for Bridge Traffic Cosine Trend and Seasonal Means</vt:lpstr>
      <vt:lpstr>Seasonal Means + Linear Trend</vt:lpstr>
      <vt:lpstr>Residuals: Linear + Seasonal Means</vt:lpstr>
      <vt:lpstr>Decomposing a Time Series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12.1</dc:title>
  <dc:creator>Canon</dc:creator>
  <cp:lastModifiedBy>Newton, Andy</cp:lastModifiedBy>
  <cp:revision>534</cp:revision>
  <dcterms:created xsi:type="dcterms:W3CDTF">2015-10-23T14:29:37Z</dcterms:created>
  <dcterms:modified xsi:type="dcterms:W3CDTF">2018-11-14T16:15:07Z</dcterms:modified>
</cp:coreProperties>
</file>